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28" r:id="rId3"/>
    <p:sldId id="834" r:id="rId4"/>
    <p:sldId id="830" r:id="rId5"/>
    <p:sldId id="833" r:id="rId6"/>
    <p:sldId id="832" r:id="rId7"/>
    <p:sldId id="831" r:id="rId8"/>
    <p:sldId id="826" r:id="rId9"/>
    <p:sldId id="835" r:id="rId10"/>
    <p:sldId id="824" r:id="rId11"/>
    <p:sldId id="800" r:id="rId12"/>
    <p:sldId id="836" r:id="rId13"/>
    <p:sldId id="837" r:id="rId14"/>
    <p:sldId id="838" r:id="rId15"/>
    <p:sldId id="851" r:id="rId16"/>
    <p:sldId id="849" r:id="rId17"/>
    <p:sldId id="850" r:id="rId18"/>
    <p:sldId id="860" r:id="rId19"/>
    <p:sldId id="854" r:id="rId20"/>
    <p:sldId id="858" r:id="rId21"/>
    <p:sldId id="853" r:id="rId22"/>
    <p:sldId id="859" r:id="rId23"/>
    <p:sldId id="857" r:id="rId24"/>
    <p:sldId id="861" r:id="rId25"/>
  </p:sldIdLst>
  <p:sldSz cx="9144000" cy="6858000" type="screen4x3"/>
  <p:notesSz cx="6761163" cy="99425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FFB9"/>
    <a:srgbClr val="F7FFEF"/>
    <a:srgbClr val="E2E2F6"/>
    <a:srgbClr val="CCFF99"/>
    <a:srgbClr val="FFFF99"/>
    <a:srgbClr val="00008E"/>
    <a:srgbClr val="483018"/>
    <a:srgbClr val="573A1D"/>
    <a:srgbClr val="6E4924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Svetel slog 2 – poudarek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Svetel slog 2 – poudarek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etel slog 2 – poudarek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6B054-DAD3-416A-8F84-72967C93F899}" type="doc">
      <dgm:prSet loTypeId="urn:microsoft.com/office/officeart/2005/8/layout/arrow6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sl-SI"/>
        </a:p>
      </dgm:t>
    </dgm:pt>
    <dgm:pt modelId="{D6171D2F-C9C2-4364-A314-FBC3ED53A9AB}">
      <dgm:prSet phldrT="[besedilo]" custT="1"/>
      <dgm:spPr/>
      <dgm:t>
        <a:bodyPr/>
        <a:lstStyle/>
        <a:p>
          <a:r>
            <a:rPr lang="sl-SI" sz="2400" b="1" dirty="0" smtClean="0">
              <a:solidFill>
                <a:srgbClr val="FF0000"/>
              </a:solidFill>
              <a:latin typeface="Arial Rounded MT Bold" pitchFamily="34" charset="0"/>
            </a:rPr>
            <a:t>Začetno neželeno stanje</a:t>
          </a:r>
          <a:endParaRPr lang="sl-SI" sz="2400" b="1" dirty="0">
            <a:solidFill>
              <a:srgbClr val="FF0000"/>
            </a:solidFill>
            <a:latin typeface="Arial Rounded MT Bold" pitchFamily="34" charset="0"/>
          </a:endParaRPr>
        </a:p>
      </dgm:t>
    </dgm:pt>
    <dgm:pt modelId="{1C566864-0E8B-46A7-B4A2-98D92405ABA7}" type="parTrans" cxnId="{01528B1D-263A-4903-ADCC-A45B2320D8BA}">
      <dgm:prSet/>
      <dgm:spPr/>
      <dgm:t>
        <a:bodyPr/>
        <a:lstStyle/>
        <a:p>
          <a:endParaRPr lang="sl-SI"/>
        </a:p>
      </dgm:t>
    </dgm:pt>
    <dgm:pt modelId="{0F4B3FE1-1E83-4C15-9BC5-7119618E9AFE}" type="sibTrans" cxnId="{01528B1D-263A-4903-ADCC-A45B2320D8BA}">
      <dgm:prSet/>
      <dgm:spPr/>
      <dgm:t>
        <a:bodyPr/>
        <a:lstStyle/>
        <a:p>
          <a:endParaRPr lang="sl-SI"/>
        </a:p>
      </dgm:t>
    </dgm:pt>
    <dgm:pt modelId="{3AC5141D-4066-483B-A772-00A1777D87D0}">
      <dgm:prSet phldrT="[besedilo]" custT="1"/>
      <dgm:spPr>
        <a:solidFill>
          <a:srgbClr val="CCCCFF"/>
        </a:solidFill>
      </dgm:spPr>
      <dgm:t>
        <a:bodyPr/>
        <a:lstStyle/>
        <a:p>
          <a:r>
            <a:rPr lang="sl-SI" sz="2400" b="1" dirty="0" smtClean="0">
              <a:solidFill>
                <a:schemeClr val="accent6"/>
              </a:solidFill>
              <a:latin typeface="Arial Rounded MT Bold" pitchFamily="34" charset="0"/>
            </a:rPr>
            <a:t>Končno želeno stanje</a:t>
          </a:r>
          <a:endParaRPr lang="sl-SI" sz="2400" b="1" dirty="0">
            <a:solidFill>
              <a:schemeClr val="accent6"/>
            </a:solidFill>
            <a:latin typeface="Arial Rounded MT Bold" pitchFamily="34" charset="0"/>
          </a:endParaRPr>
        </a:p>
      </dgm:t>
    </dgm:pt>
    <dgm:pt modelId="{0043EFD7-5B4E-4037-9FC9-669A45820696}" type="parTrans" cxnId="{8C2BED4A-C86F-4B2D-AA69-A98130FF9625}">
      <dgm:prSet/>
      <dgm:spPr/>
      <dgm:t>
        <a:bodyPr/>
        <a:lstStyle/>
        <a:p>
          <a:endParaRPr lang="sl-SI"/>
        </a:p>
      </dgm:t>
    </dgm:pt>
    <dgm:pt modelId="{7F8498CC-C0C4-4C56-B007-72CA4AB3E501}" type="sibTrans" cxnId="{8C2BED4A-C86F-4B2D-AA69-A98130FF9625}">
      <dgm:prSet/>
      <dgm:spPr/>
      <dgm:t>
        <a:bodyPr/>
        <a:lstStyle/>
        <a:p>
          <a:endParaRPr lang="sl-SI"/>
        </a:p>
      </dgm:t>
    </dgm:pt>
    <dgm:pt modelId="{D0BD5BFA-0C6B-4FEA-8091-57CE5CD665C4}" type="pres">
      <dgm:prSet presAssocID="{D226B054-DAD3-416A-8F84-72967C93F8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13FDC4F4-C07E-4200-BF8B-230E3D81604B}" type="pres">
      <dgm:prSet presAssocID="{D226B054-DAD3-416A-8F84-72967C93F899}" presName="ribbon" presStyleLbl="node1" presStyleIdx="0" presStyleCnt="1"/>
      <dgm:spPr/>
      <dgm:t>
        <a:bodyPr/>
        <a:lstStyle/>
        <a:p>
          <a:endParaRPr lang="sl-SI"/>
        </a:p>
      </dgm:t>
    </dgm:pt>
    <dgm:pt modelId="{F8951E7D-49F9-44EC-A4D9-44D1A4EC581B}" type="pres">
      <dgm:prSet presAssocID="{D226B054-DAD3-416A-8F84-72967C93F89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1FFE918-793B-48F4-8F45-EFA2A7A7FCD8}" type="pres">
      <dgm:prSet presAssocID="{D226B054-DAD3-416A-8F84-72967C93F899}" presName="rightArrowText" presStyleLbl="node1" presStyleIdx="0" presStyleCnt="1" custScaleX="10000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22FC1A5-DA57-44DA-90C8-45D3B684FAE7}" type="presOf" srcId="{3AC5141D-4066-483B-A772-00A1777D87D0}" destId="{91FFE918-793B-48F4-8F45-EFA2A7A7FCD8}" srcOrd="0" destOrd="0" presId="urn:microsoft.com/office/officeart/2005/8/layout/arrow6"/>
    <dgm:cxn modelId="{01528B1D-263A-4903-ADCC-A45B2320D8BA}" srcId="{D226B054-DAD3-416A-8F84-72967C93F899}" destId="{D6171D2F-C9C2-4364-A314-FBC3ED53A9AB}" srcOrd="0" destOrd="0" parTransId="{1C566864-0E8B-46A7-B4A2-98D92405ABA7}" sibTransId="{0F4B3FE1-1E83-4C15-9BC5-7119618E9AFE}"/>
    <dgm:cxn modelId="{8C2BED4A-C86F-4B2D-AA69-A98130FF9625}" srcId="{D226B054-DAD3-416A-8F84-72967C93F899}" destId="{3AC5141D-4066-483B-A772-00A1777D87D0}" srcOrd="1" destOrd="0" parTransId="{0043EFD7-5B4E-4037-9FC9-669A45820696}" sibTransId="{7F8498CC-C0C4-4C56-B007-72CA4AB3E501}"/>
    <dgm:cxn modelId="{028F7E4E-9C01-4862-8DD3-BA9BA76CBDC3}" type="presOf" srcId="{D6171D2F-C9C2-4364-A314-FBC3ED53A9AB}" destId="{F8951E7D-49F9-44EC-A4D9-44D1A4EC581B}" srcOrd="0" destOrd="0" presId="urn:microsoft.com/office/officeart/2005/8/layout/arrow6"/>
    <dgm:cxn modelId="{0AF57856-7B42-4B82-AA92-4266D18057AC}" type="presOf" srcId="{D226B054-DAD3-416A-8F84-72967C93F899}" destId="{D0BD5BFA-0C6B-4FEA-8091-57CE5CD665C4}" srcOrd="0" destOrd="0" presId="urn:microsoft.com/office/officeart/2005/8/layout/arrow6"/>
    <dgm:cxn modelId="{9F2A5EEB-DE3D-42CD-953D-5D4BCC174D69}" type="presParOf" srcId="{D0BD5BFA-0C6B-4FEA-8091-57CE5CD665C4}" destId="{13FDC4F4-C07E-4200-BF8B-230E3D81604B}" srcOrd="0" destOrd="0" presId="urn:microsoft.com/office/officeart/2005/8/layout/arrow6"/>
    <dgm:cxn modelId="{5B2AB6D8-5F19-4A8E-9B02-41A2A68145E2}" type="presParOf" srcId="{D0BD5BFA-0C6B-4FEA-8091-57CE5CD665C4}" destId="{F8951E7D-49F9-44EC-A4D9-44D1A4EC581B}" srcOrd="1" destOrd="0" presId="urn:microsoft.com/office/officeart/2005/8/layout/arrow6"/>
    <dgm:cxn modelId="{6F21C839-3C20-4337-B407-3297F882AEBE}" type="presParOf" srcId="{D0BD5BFA-0C6B-4FEA-8091-57CE5CD665C4}" destId="{91FFE918-793B-48F4-8F45-EFA2A7A7FCD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3F3803-D301-4A5A-A56B-CD92DA754FF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60621A2-81FC-4FB3-8509-7D050CEC035A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1. stopnja: Primer OBETAVNE PRAKSE</a:t>
          </a:r>
          <a:endParaRPr lang="sl-SI" dirty="0">
            <a:solidFill>
              <a:schemeClr val="accent6"/>
            </a:solidFill>
            <a:latin typeface="Arial Rounded MT Bold" pitchFamily="34" charset="0"/>
          </a:endParaRPr>
        </a:p>
      </dgm:t>
    </dgm:pt>
    <dgm:pt modelId="{282B3A54-0776-4178-9C5F-F3CA6C965424}" type="parTrans" cxnId="{77018FDE-9991-4818-BDA5-A81450A58026}">
      <dgm:prSet/>
      <dgm:spPr/>
      <dgm:t>
        <a:bodyPr/>
        <a:lstStyle/>
        <a:p>
          <a:endParaRPr lang="sl-SI"/>
        </a:p>
      </dgm:t>
    </dgm:pt>
    <dgm:pt modelId="{8BD0DF2C-8C23-4AE4-8AC0-13041DF4BCD7}" type="sibTrans" cxnId="{77018FDE-9991-4818-BDA5-A81450A58026}">
      <dgm:prSet/>
      <dgm:spPr>
        <a:solidFill>
          <a:srgbClr val="E2E2F6">
            <a:alpha val="90000"/>
          </a:srgbClr>
        </a:solidFill>
        <a:ln>
          <a:solidFill>
            <a:schemeClr val="accent6">
              <a:alpha val="90000"/>
            </a:schemeClr>
          </a:solidFill>
        </a:ln>
      </dgm:spPr>
      <dgm:t>
        <a:bodyPr/>
        <a:lstStyle/>
        <a:p>
          <a:endParaRPr lang="sl-SI"/>
        </a:p>
      </dgm:t>
    </dgm:pt>
    <dgm:pt modelId="{393BA50F-EA32-4A3E-92E9-569F3F2287D8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</a:t>
          </a:r>
          <a:r>
            <a:rPr lang="sl-SI" dirty="0" smtClean="0">
              <a:solidFill>
                <a:schemeClr val="accent6"/>
              </a:solidFill>
            </a:rPr>
            <a:t> (</a:t>
          </a:r>
          <a:r>
            <a:rPr lang="sl-SI" dirty="0" smtClean="0">
              <a:solidFill>
                <a:schemeClr val="accent6"/>
              </a:solidFill>
              <a:sym typeface="Wingdings 3"/>
            </a:rPr>
            <a:t></a:t>
          </a:r>
          <a:r>
            <a:rPr lang="sl-SI" dirty="0" smtClean="0">
              <a:solidFill>
                <a:schemeClr val="accent6"/>
              </a:solidFill>
            </a:rPr>
            <a:t>podroben zapis na domišljeni predlogi) </a:t>
          </a:r>
          <a:endParaRPr lang="sl-SI" dirty="0">
            <a:solidFill>
              <a:schemeClr val="accent6"/>
            </a:solidFill>
          </a:endParaRPr>
        </a:p>
      </dgm:t>
    </dgm:pt>
    <dgm:pt modelId="{633241A0-4E59-4C6A-AB54-0D822331FF95}" type="parTrans" cxnId="{E39CCC86-ACA2-4E14-ADF5-9640E11ADFDC}">
      <dgm:prSet/>
      <dgm:spPr/>
      <dgm:t>
        <a:bodyPr/>
        <a:lstStyle/>
        <a:p>
          <a:endParaRPr lang="sl-SI"/>
        </a:p>
      </dgm:t>
    </dgm:pt>
    <dgm:pt modelId="{9A8B3944-2FCC-43F6-A25D-D92194461D4E}" type="sibTrans" cxnId="{E39CCC86-ACA2-4E14-ADF5-9640E11ADFDC}">
      <dgm:prSet/>
      <dgm:spPr/>
      <dgm:t>
        <a:bodyPr/>
        <a:lstStyle/>
        <a:p>
          <a:endParaRPr lang="sl-SI"/>
        </a:p>
      </dgm:t>
    </dgm:pt>
    <dgm:pt modelId="{4C1DF432-0DFB-4496-ADA2-34C67B7148D3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2. stopnja: Primer </a:t>
          </a:r>
          <a:r>
            <a:rPr lang="sl-SI" dirty="0" smtClean="0">
              <a:solidFill>
                <a:srgbClr val="C00000"/>
              </a:solidFill>
              <a:latin typeface="Arial Rounded MT Bold" pitchFamily="34" charset="0"/>
            </a:rPr>
            <a:t>DOBRE PRAKSE</a:t>
          </a:r>
          <a:endParaRPr lang="sl-SI" dirty="0">
            <a:solidFill>
              <a:srgbClr val="C00000"/>
            </a:solidFill>
            <a:latin typeface="Arial Rounded MT Bold" pitchFamily="34" charset="0"/>
          </a:endParaRPr>
        </a:p>
      </dgm:t>
    </dgm:pt>
    <dgm:pt modelId="{CF8D7175-E5B9-445C-B309-78752C7D3A86}" type="parTrans" cxnId="{A5213037-A6B0-4C14-AFB7-C86EBEDA0211}">
      <dgm:prSet/>
      <dgm:spPr/>
      <dgm:t>
        <a:bodyPr/>
        <a:lstStyle/>
        <a:p>
          <a:endParaRPr lang="sl-SI"/>
        </a:p>
      </dgm:t>
    </dgm:pt>
    <dgm:pt modelId="{C0B606DB-7E2C-4FC4-B753-332183FB8331}" type="sibTrans" cxnId="{A5213037-A6B0-4C14-AFB7-C86EBEDA0211}">
      <dgm:prSet/>
      <dgm:spPr>
        <a:solidFill>
          <a:srgbClr val="DCFFB9">
            <a:alpha val="89804"/>
          </a:srgbClr>
        </a:solidFill>
        <a:ln>
          <a:solidFill>
            <a:schemeClr val="accent6">
              <a:alpha val="90000"/>
            </a:schemeClr>
          </a:solidFill>
        </a:ln>
      </dgm:spPr>
      <dgm:t>
        <a:bodyPr/>
        <a:lstStyle/>
        <a:p>
          <a:endParaRPr lang="sl-SI"/>
        </a:p>
      </dgm:t>
    </dgm:pt>
    <dgm:pt modelId="{1F4752CA-961E-4412-A910-98C28C0AB428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</a:t>
          </a:r>
          <a:r>
            <a:rPr lang="sl-SI" dirty="0" smtClean="0">
              <a:solidFill>
                <a:schemeClr val="accent6"/>
              </a:solidFill>
            </a:rPr>
            <a:t> in racionalno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endParaRPr lang="sl-SI" b="1" dirty="0">
            <a:solidFill>
              <a:schemeClr val="accent6"/>
            </a:solidFill>
          </a:endParaRPr>
        </a:p>
      </dgm:t>
    </dgm:pt>
    <dgm:pt modelId="{51141FFF-3469-4DE1-8FB6-E356B3CF7622}" type="parTrans" cxnId="{324F78FA-E38F-48D4-9A6F-7BE827A4DBA2}">
      <dgm:prSet/>
      <dgm:spPr/>
      <dgm:t>
        <a:bodyPr/>
        <a:lstStyle/>
        <a:p>
          <a:endParaRPr lang="sl-SI"/>
        </a:p>
      </dgm:t>
    </dgm:pt>
    <dgm:pt modelId="{FBC56EDD-ECCD-4CD7-A364-716CB4357EF2}" type="sibTrans" cxnId="{324F78FA-E38F-48D4-9A6F-7BE827A4DBA2}">
      <dgm:prSet/>
      <dgm:spPr/>
      <dgm:t>
        <a:bodyPr/>
        <a:lstStyle/>
        <a:p>
          <a:endParaRPr lang="sl-SI"/>
        </a:p>
      </dgm:t>
    </dgm:pt>
    <dgm:pt modelId="{618618F8-3252-495A-A098-FB075C24842C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3. stopnja: Primer </a:t>
          </a:r>
          <a:r>
            <a:rPr lang="sl-SI" dirty="0" smtClean="0">
              <a:solidFill>
                <a:srgbClr val="C00000"/>
              </a:solidFill>
              <a:latin typeface="Arial Rounded MT Bold" pitchFamily="34" charset="0"/>
            </a:rPr>
            <a:t>ODLIČNE PRAKSE</a:t>
          </a:r>
          <a:endParaRPr lang="sl-SI" dirty="0">
            <a:solidFill>
              <a:srgbClr val="C00000"/>
            </a:solidFill>
            <a:latin typeface="Arial Rounded MT Bold" pitchFamily="34" charset="0"/>
          </a:endParaRPr>
        </a:p>
      </dgm:t>
    </dgm:pt>
    <dgm:pt modelId="{B0D5ACAE-AAA7-49B5-9A4C-B79036081268}" type="parTrans" cxnId="{1CD5EFC0-9C25-43D7-964A-3F0DF3580D13}">
      <dgm:prSet/>
      <dgm:spPr/>
      <dgm:t>
        <a:bodyPr/>
        <a:lstStyle/>
        <a:p>
          <a:endParaRPr lang="sl-SI"/>
        </a:p>
      </dgm:t>
    </dgm:pt>
    <dgm:pt modelId="{00DEBBC9-18F7-45C7-BB47-B3BA747FCAC2}" type="sibTrans" cxnId="{1CD5EFC0-9C25-43D7-964A-3F0DF3580D13}">
      <dgm:prSet/>
      <dgm:spPr/>
      <dgm:t>
        <a:bodyPr/>
        <a:lstStyle/>
        <a:p>
          <a:endParaRPr lang="sl-SI"/>
        </a:p>
      </dgm:t>
    </dgm:pt>
    <dgm:pt modelId="{4F7EEFCA-8F9C-42FC-8888-0D36925560D8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 in večkrat izveden </a:t>
          </a:r>
          <a:r>
            <a:rPr lang="sl-SI" dirty="0" smtClean="0">
              <a:solidFill>
                <a:schemeClr val="accent6"/>
              </a:solidFill>
            </a:rPr>
            <a:t>(od načrtovalcev in drugih učiteljev)</a:t>
          </a:r>
          <a:endParaRPr lang="sl-SI" dirty="0">
            <a:solidFill>
              <a:schemeClr val="accent6"/>
            </a:solidFill>
          </a:endParaRPr>
        </a:p>
      </dgm:t>
    </dgm:pt>
    <dgm:pt modelId="{4F41A7E5-9392-42C3-8411-501607BFEA69}" type="parTrans" cxnId="{2DADE094-C2B3-464F-9F7B-A93420C962DF}">
      <dgm:prSet/>
      <dgm:spPr/>
      <dgm:t>
        <a:bodyPr/>
        <a:lstStyle/>
        <a:p>
          <a:endParaRPr lang="sl-SI"/>
        </a:p>
      </dgm:t>
    </dgm:pt>
    <dgm:pt modelId="{353A6607-8D5D-4728-A41D-02130FB4E36B}" type="sibTrans" cxnId="{2DADE094-C2B3-464F-9F7B-A93420C962DF}">
      <dgm:prSet/>
      <dgm:spPr/>
      <dgm:t>
        <a:bodyPr/>
        <a:lstStyle/>
        <a:p>
          <a:endParaRPr lang="sl-SI"/>
        </a:p>
      </dgm:t>
    </dgm:pt>
    <dgm:pt modelId="{D007B07B-8BF9-4E19-8926-CBF94B28A950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</a:rPr>
            <a:t>Praviloma tudi </a:t>
          </a:r>
          <a:r>
            <a:rPr lang="sl-SI" b="1" dirty="0" smtClean="0">
              <a:solidFill>
                <a:schemeClr val="accent6"/>
              </a:solidFill>
            </a:rPr>
            <a:t>racionalno </a:t>
          </a:r>
          <a:r>
            <a:rPr lang="sl-SI" b="1" dirty="0" err="1" smtClean="0">
              <a:solidFill>
                <a:schemeClr val="accent6"/>
              </a:solidFill>
            </a:rPr>
            <a:t>evalviran</a:t>
          </a:r>
          <a:r>
            <a:rPr lang="sl-SI" b="1" dirty="0" smtClean="0">
              <a:solidFill>
                <a:schemeClr val="accent6"/>
              </a:solidFill>
            </a:rPr>
            <a:t> </a:t>
          </a:r>
          <a:r>
            <a:rPr lang="sl-SI" dirty="0" smtClean="0">
              <a:solidFill>
                <a:schemeClr val="accent6"/>
              </a:solidFill>
            </a:rPr>
            <a:t>(</a:t>
          </a:r>
          <a:r>
            <a:rPr lang="sl-SI" dirty="0" smtClean="0">
              <a:solidFill>
                <a:schemeClr val="accent6"/>
              </a:solidFill>
              <a:sym typeface="Wingdings 3"/>
            </a:rPr>
            <a:t> </a:t>
          </a:r>
          <a:r>
            <a:rPr lang="sl-SI" dirty="0" smtClean="0">
              <a:solidFill>
                <a:schemeClr val="accent6"/>
              </a:solidFill>
            </a:rPr>
            <a:t>kritično prijateljevanje kolegov)</a:t>
          </a:r>
          <a:endParaRPr lang="sl-SI" dirty="0">
            <a:solidFill>
              <a:schemeClr val="accent6"/>
            </a:solidFill>
          </a:endParaRPr>
        </a:p>
      </dgm:t>
    </dgm:pt>
    <dgm:pt modelId="{10F7B140-074A-444B-899F-253A4FE6EE03}" type="parTrans" cxnId="{E26057F3-DE47-4C29-AF8D-0A441F4589C2}">
      <dgm:prSet/>
      <dgm:spPr/>
      <dgm:t>
        <a:bodyPr/>
        <a:lstStyle/>
        <a:p>
          <a:endParaRPr lang="sl-SI"/>
        </a:p>
      </dgm:t>
    </dgm:pt>
    <dgm:pt modelId="{8DBC02AC-3EC2-477C-B17A-784BCC01E6B3}" type="sibTrans" cxnId="{E26057F3-DE47-4C29-AF8D-0A441F4589C2}">
      <dgm:prSet/>
      <dgm:spPr/>
      <dgm:t>
        <a:bodyPr/>
        <a:lstStyle/>
        <a:p>
          <a:endParaRPr lang="sl-SI"/>
        </a:p>
      </dgm:t>
    </dgm:pt>
    <dgm:pt modelId="{6742C1A5-4F94-4539-B12A-6C502181223B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</a:rPr>
            <a:t>Racionalno in empirično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r>
            <a:rPr lang="sl-SI" dirty="0" smtClean="0">
              <a:solidFill>
                <a:schemeClr val="accent6"/>
              </a:solidFill>
            </a:rPr>
            <a:t> (metodološko korektno)</a:t>
          </a:r>
          <a:endParaRPr lang="sl-SI" dirty="0">
            <a:solidFill>
              <a:schemeClr val="accent6"/>
            </a:solidFill>
          </a:endParaRPr>
        </a:p>
      </dgm:t>
    </dgm:pt>
    <dgm:pt modelId="{686DDA6D-B2E0-491F-ACF3-A9F46756E4E5}" type="parTrans" cxnId="{F6CAE0AC-7A23-40EE-9017-8D0829F9BC80}">
      <dgm:prSet/>
      <dgm:spPr/>
      <dgm:t>
        <a:bodyPr/>
        <a:lstStyle/>
        <a:p>
          <a:endParaRPr lang="sl-SI"/>
        </a:p>
      </dgm:t>
    </dgm:pt>
    <dgm:pt modelId="{8AEF42FE-F86D-4915-A9B3-A51BC91ED015}" type="sibTrans" cxnId="{F6CAE0AC-7A23-40EE-9017-8D0829F9BC80}">
      <dgm:prSet/>
      <dgm:spPr/>
      <dgm:t>
        <a:bodyPr/>
        <a:lstStyle/>
        <a:p>
          <a:endParaRPr lang="sl-SI"/>
        </a:p>
      </dgm:t>
    </dgm:pt>
    <dgm:pt modelId="{BD053AC6-A82D-4DB3-8A3F-A8968E8EE5EF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Vsaj enkrat izveden in </a:t>
          </a:r>
          <a:r>
            <a:rPr lang="sl-SI" b="1" dirty="0" err="1" smtClean="0">
              <a:solidFill>
                <a:schemeClr val="accent6"/>
              </a:solidFill>
            </a:rPr>
            <a:t>reflektiran</a:t>
          </a:r>
          <a:r>
            <a:rPr lang="sl-SI" dirty="0" smtClean="0">
              <a:solidFill>
                <a:schemeClr val="accent6"/>
              </a:solidFill>
            </a:rPr>
            <a:t> (SPIN?) oz.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r>
            <a:rPr lang="sl-SI" dirty="0" smtClean="0">
              <a:solidFill>
                <a:schemeClr val="accent6"/>
              </a:solidFill>
            </a:rPr>
            <a:t> (metodološko korektno – triangulacija?) </a:t>
          </a:r>
          <a:endParaRPr lang="sl-SI" b="1" dirty="0">
            <a:solidFill>
              <a:schemeClr val="accent6"/>
            </a:solidFill>
          </a:endParaRPr>
        </a:p>
      </dgm:t>
    </dgm:pt>
    <dgm:pt modelId="{600167C2-C408-4DD4-A3DC-03BDF5CD435B}" type="parTrans" cxnId="{37F05201-AECB-463D-8C79-4CB462FA8B0B}">
      <dgm:prSet/>
      <dgm:spPr/>
      <dgm:t>
        <a:bodyPr/>
        <a:lstStyle/>
        <a:p>
          <a:endParaRPr lang="sl-SI"/>
        </a:p>
      </dgm:t>
    </dgm:pt>
    <dgm:pt modelId="{8470E238-C6C1-49F3-8241-32B5FC82CD1A}" type="sibTrans" cxnId="{37F05201-AECB-463D-8C79-4CB462FA8B0B}">
      <dgm:prSet/>
      <dgm:spPr/>
      <dgm:t>
        <a:bodyPr/>
        <a:lstStyle/>
        <a:p>
          <a:endParaRPr lang="sl-SI"/>
        </a:p>
      </dgm:t>
    </dgm:pt>
    <dgm:pt modelId="{FAD18D3E-8B71-4D67-8F80-352EE0060A6F}" type="pres">
      <dgm:prSet presAssocID="{513F3803-D301-4A5A-A56B-CD92DA754FF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645F5255-78E5-4440-A3CB-BCC303A1844D}" type="pres">
      <dgm:prSet presAssocID="{513F3803-D301-4A5A-A56B-CD92DA754FF7}" presName="dummyMaxCanvas" presStyleCnt="0">
        <dgm:presLayoutVars/>
      </dgm:prSet>
      <dgm:spPr/>
    </dgm:pt>
    <dgm:pt modelId="{8ED82950-0200-45AD-9EFA-F23BA249FDF1}" type="pres">
      <dgm:prSet presAssocID="{513F3803-D301-4A5A-A56B-CD92DA754FF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B61C132-872D-4050-AAFB-ED707B79A651}" type="pres">
      <dgm:prSet presAssocID="{513F3803-D301-4A5A-A56B-CD92DA754FF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E22C8CB-AA56-48B2-A553-5CF10BCC3CE2}" type="pres">
      <dgm:prSet presAssocID="{513F3803-D301-4A5A-A56B-CD92DA754FF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E6FAB67-7BD1-469E-A091-F37645FC96F7}" type="pres">
      <dgm:prSet presAssocID="{513F3803-D301-4A5A-A56B-CD92DA754FF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E93B336-0876-45B5-84F0-4D0FCDBDEB53}" type="pres">
      <dgm:prSet presAssocID="{513F3803-D301-4A5A-A56B-CD92DA754FF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5FC30D-87AF-4DE9-A226-34A27A0BEEF5}" type="pres">
      <dgm:prSet presAssocID="{513F3803-D301-4A5A-A56B-CD92DA754FF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D8D6761-88BB-4FD7-8020-E193BB87257C}" type="pres">
      <dgm:prSet presAssocID="{513F3803-D301-4A5A-A56B-CD92DA754FF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D44FF2-455A-49D0-8281-6BA0FBBAF79F}" type="pres">
      <dgm:prSet presAssocID="{513F3803-D301-4A5A-A56B-CD92DA754FF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F432D9A-4DBD-4F86-A09C-BC9EA6D2C913}" type="presOf" srcId="{1F4752CA-961E-4412-A910-98C28C0AB428}" destId="{7D8D6761-88BB-4FD7-8020-E193BB87257C}" srcOrd="1" destOrd="1" presId="urn:microsoft.com/office/officeart/2005/8/layout/vProcess5"/>
    <dgm:cxn modelId="{5A7132A0-0B30-4421-802F-5DFEF4AFAFD9}" type="presOf" srcId="{393BA50F-EA32-4A3E-92E9-569F3F2287D8}" destId="{8ED82950-0200-45AD-9EFA-F23BA249FDF1}" srcOrd="0" destOrd="1" presId="urn:microsoft.com/office/officeart/2005/8/layout/vProcess5"/>
    <dgm:cxn modelId="{16B5E7DF-6964-474C-819A-0F7B0BFE1ACE}" type="presOf" srcId="{960621A2-81FC-4FB3-8509-7D050CEC035A}" destId="{8ED82950-0200-45AD-9EFA-F23BA249FDF1}" srcOrd="0" destOrd="0" presId="urn:microsoft.com/office/officeart/2005/8/layout/vProcess5"/>
    <dgm:cxn modelId="{114B49A3-FB86-4F83-973A-EE72904A04A0}" type="presOf" srcId="{6742C1A5-4F94-4539-B12A-6C502181223B}" destId="{C0D44FF2-455A-49D0-8281-6BA0FBBAF79F}" srcOrd="1" destOrd="2" presId="urn:microsoft.com/office/officeart/2005/8/layout/vProcess5"/>
    <dgm:cxn modelId="{324F78FA-E38F-48D4-9A6F-7BE827A4DBA2}" srcId="{4C1DF432-0DFB-4496-ADA2-34C67B7148D3}" destId="{1F4752CA-961E-4412-A910-98C28C0AB428}" srcOrd="0" destOrd="0" parTransId="{51141FFF-3469-4DE1-8FB6-E356B3CF7622}" sibTransId="{FBC56EDD-ECCD-4CD7-A364-716CB4357EF2}"/>
    <dgm:cxn modelId="{37F05201-AECB-463D-8C79-4CB462FA8B0B}" srcId="{4C1DF432-0DFB-4496-ADA2-34C67B7148D3}" destId="{BD053AC6-A82D-4DB3-8A3F-A8968E8EE5EF}" srcOrd="1" destOrd="0" parTransId="{600167C2-C408-4DD4-A3DC-03BDF5CD435B}" sibTransId="{8470E238-C6C1-49F3-8241-32B5FC82CD1A}"/>
    <dgm:cxn modelId="{0E562E04-A978-4137-AB80-1924B85882FF}" type="presOf" srcId="{4C1DF432-0DFB-4496-ADA2-34C67B7148D3}" destId="{5B61C132-872D-4050-AAFB-ED707B79A651}" srcOrd="0" destOrd="0" presId="urn:microsoft.com/office/officeart/2005/8/layout/vProcess5"/>
    <dgm:cxn modelId="{81FBC156-1D43-4016-86A1-E609FA8AE5AF}" type="presOf" srcId="{618618F8-3252-495A-A098-FB075C24842C}" destId="{DE22C8CB-AA56-48B2-A553-5CF10BCC3CE2}" srcOrd="0" destOrd="0" presId="urn:microsoft.com/office/officeart/2005/8/layout/vProcess5"/>
    <dgm:cxn modelId="{A5213037-A6B0-4C14-AFB7-C86EBEDA0211}" srcId="{513F3803-D301-4A5A-A56B-CD92DA754FF7}" destId="{4C1DF432-0DFB-4496-ADA2-34C67B7148D3}" srcOrd="1" destOrd="0" parTransId="{CF8D7175-E5B9-445C-B309-78752C7D3A86}" sibTransId="{C0B606DB-7E2C-4FC4-B753-332183FB8331}"/>
    <dgm:cxn modelId="{113CFC76-3BAB-4D61-B63D-5D6855088CC1}" type="presOf" srcId="{960621A2-81FC-4FB3-8509-7D050CEC035A}" destId="{3A5FC30D-87AF-4DE9-A226-34A27A0BEEF5}" srcOrd="1" destOrd="0" presId="urn:microsoft.com/office/officeart/2005/8/layout/vProcess5"/>
    <dgm:cxn modelId="{EB460628-FEB3-47CF-A025-A316135240FE}" type="presOf" srcId="{4F7EEFCA-8F9C-42FC-8888-0D36925560D8}" destId="{C0D44FF2-455A-49D0-8281-6BA0FBBAF79F}" srcOrd="1" destOrd="1" presId="urn:microsoft.com/office/officeart/2005/8/layout/vProcess5"/>
    <dgm:cxn modelId="{77018FDE-9991-4818-BDA5-A81450A58026}" srcId="{513F3803-D301-4A5A-A56B-CD92DA754FF7}" destId="{960621A2-81FC-4FB3-8509-7D050CEC035A}" srcOrd="0" destOrd="0" parTransId="{282B3A54-0776-4178-9C5F-F3CA6C965424}" sibTransId="{8BD0DF2C-8C23-4AE4-8AC0-13041DF4BCD7}"/>
    <dgm:cxn modelId="{0B1E94F1-A899-4FA2-B8AA-E4E8ACBB61A4}" type="presOf" srcId="{393BA50F-EA32-4A3E-92E9-569F3F2287D8}" destId="{3A5FC30D-87AF-4DE9-A226-34A27A0BEEF5}" srcOrd="1" destOrd="1" presId="urn:microsoft.com/office/officeart/2005/8/layout/vProcess5"/>
    <dgm:cxn modelId="{E26057F3-DE47-4C29-AF8D-0A441F4589C2}" srcId="{960621A2-81FC-4FB3-8509-7D050CEC035A}" destId="{D007B07B-8BF9-4E19-8926-CBF94B28A950}" srcOrd="1" destOrd="0" parTransId="{10F7B140-074A-444B-899F-253A4FE6EE03}" sibTransId="{8DBC02AC-3EC2-477C-B17A-784BCC01E6B3}"/>
    <dgm:cxn modelId="{EFF37956-C00C-489F-A4EF-EF5F16763570}" type="presOf" srcId="{D007B07B-8BF9-4E19-8926-CBF94B28A950}" destId="{8ED82950-0200-45AD-9EFA-F23BA249FDF1}" srcOrd="0" destOrd="2" presId="urn:microsoft.com/office/officeart/2005/8/layout/vProcess5"/>
    <dgm:cxn modelId="{3A881548-9BBC-4F95-885C-FAFBA7245B83}" type="presOf" srcId="{618618F8-3252-495A-A098-FB075C24842C}" destId="{C0D44FF2-455A-49D0-8281-6BA0FBBAF79F}" srcOrd="1" destOrd="0" presId="urn:microsoft.com/office/officeart/2005/8/layout/vProcess5"/>
    <dgm:cxn modelId="{9079DF3F-F132-46C5-9B88-90E2E41CF89E}" type="presOf" srcId="{1F4752CA-961E-4412-A910-98C28C0AB428}" destId="{5B61C132-872D-4050-AAFB-ED707B79A651}" srcOrd="0" destOrd="1" presId="urn:microsoft.com/office/officeart/2005/8/layout/vProcess5"/>
    <dgm:cxn modelId="{519D80AD-7CCC-4AF9-87CA-587F8E9CA943}" type="presOf" srcId="{4F7EEFCA-8F9C-42FC-8888-0D36925560D8}" destId="{DE22C8CB-AA56-48B2-A553-5CF10BCC3CE2}" srcOrd="0" destOrd="1" presId="urn:microsoft.com/office/officeart/2005/8/layout/vProcess5"/>
    <dgm:cxn modelId="{F6CAE0AC-7A23-40EE-9017-8D0829F9BC80}" srcId="{618618F8-3252-495A-A098-FB075C24842C}" destId="{6742C1A5-4F94-4539-B12A-6C502181223B}" srcOrd="1" destOrd="0" parTransId="{686DDA6D-B2E0-491F-ACF3-A9F46756E4E5}" sibTransId="{8AEF42FE-F86D-4915-A9B3-A51BC91ED015}"/>
    <dgm:cxn modelId="{41E8B6F0-12E5-41D6-B7E2-BE9D4C7F6926}" type="presOf" srcId="{D007B07B-8BF9-4E19-8926-CBF94B28A950}" destId="{3A5FC30D-87AF-4DE9-A226-34A27A0BEEF5}" srcOrd="1" destOrd="2" presId="urn:microsoft.com/office/officeart/2005/8/layout/vProcess5"/>
    <dgm:cxn modelId="{B5927992-0F8A-45D5-8586-96355E3DB390}" type="presOf" srcId="{4C1DF432-0DFB-4496-ADA2-34C67B7148D3}" destId="{7D8D6761-88BB-4FD7-8020-E193BB87257C}" srcOrd="1" destOrd="0" presId="urn:microsoft.com/office/officeart/2005/8/layout/vProcess5"/>
    <dgm:cxn modelId="{ABEAB7E2-7332-47B7-8833-8AFC8FD90DF0}" type="presOf" srcId="{513F3803-D301-4A5A-A56B-CD92DA754FF7}" destId="{FAD18D3E-8B71-4D67-8F80-352EE0060A6F}" srcOrd="0" destOrd="0" presId="urn:microsoft.com/office/officeart/2005/8/layout/vProcess5"/>
    <dgm:cxn modelId="{2DADE094-C2B3-464F-9F7B-A93420C962DF}" srcId="{618618F8-3252-495A-A098-FB075C24842C}" destId="{4F7EEFCA-8F9C-42FC-8888-0D36925560D8}" srcOrd="0" destOrd="0" parTransId="{4F41A7E5-9392-42C3-8411-501607BFEA69}" sibTransId="{353A6607-8D5D-4728-A41D-02130FB4E36B}"/>
    <dgm:cxn modelId="{1065525C-08F5-454A-8CD3-023DB2259338}" type="presOf" srcId="{C0B606DB-7E2C-4FC4-B753-332183FB8331}" destId="{CE93B336-0876-45B5-84F0-4D0FCDBDEB53}" srcOrd="0" destOrd="0" presId="urn:microsoft.com/office/officeart/2005/8/layout/vProcess5"/>
    <dgm:cxn modelId="{AD326E67-D00C-4F69-B630-F43080A657C3}" type="presOf" srcId="{BD053AC6-A82D-4DB3-8A3F-A8968E8EE5EF}" destId="{5B61C132-872D-4050-AAFB-ED707B79A651}" srcOrd="0" destOrd="2" presId="urn:microsoft.com/office/officeart/2005/8/layout/vProcess5"/>
    <dgm:cxn modelId="{DE4EE060-CE4F-4D02-949F-97F366257E09}" type="presOf" srcId="{BD053AC6-A82D-4DB3-8A3F-A8968E8EE5EF}" destId="{7D8D6761-88BB-4FD7-8020-E193BB87257C}" srcOrd="1" destOrd="2" presId="urn:microsoft.com/office/officeart/2005/8/layout/vProcess5"/>
    <dgm:cxn modelId="{EA27243C-546B-4658-9C1C-4D92C73E9AA6}" type="presOf" srcId="{6742C1A5-4F94-4539-B12A-6C502181223B}" destId="{DE22C8CB-AA56-48B2-A553-5CF10BCC3CE2}" srcOrd="0" destOrd="2" presId="urn:microsoft.com/office/officeart/2005/8/layout/vProcess5"/>
    <dgm:cxn modelId="{E39CCC86-ACA2-4E14-ADF5-9640E11ADFDC}" srcId="{960621A2-81FC-4FB3-8509-7D050CEC035A}" destId="{393BA50F-EA32-4A3E-92E9-569F3F2287D8}" srcOrd="0" destOrd="0" parTransId="{633241A0-4E59-4C6A-AB54-0D822331FF95}" sibTransId="{9A8B3944-2FCC-43F6-A25D-D92194461D4E}"/>
    <dgm:cxn modelId="{2624F62F-FF70-40C7-8646-1BA24D861604}" type="presOf" srcId="{8BD0DF2C-8C23-4AE4-8AC0-13041DF4BCD7}" destId="{CE6FAB67-7BD1-469E-A091-F37645FC96F7}" srcOrd="0" destOrd="0" presId="urn:microsoft.com/office/officeart/2005/8/layout/vProcess5"/>
    <dgm:cxn modelId="{1CD5EFC0-9C25-43D7-964A-3F0DF3580D13}" srcId="{513F3803-D301-4A5A-A56B-CD92DA754FF7}" destId="{618618F8-3252-495A-A098-FB075C24842C}" srcOrd="2" destOrd="0" parTransId="{B0D5ACAE-AAA7-49B5-9A4C-B79036081268}" sibTransId="{00DEBBC9-18F7-45C7-BB47-B3BA747FCAC2}"/>
    <dgm:cxn modelId="{F0C39C40-C7CD-4E96-A400-8B2EFDEDA8C4}" type="presParOf" srcId="{FAD18D3E-8B71-4D67-8F80-352EE0060A6F}" destId="{645F5255-78E5-4440-A3CB-BCC303A1844D}" srcOrd="0" destOrd="0" presId="urn:microsoft.com/office/officeart/2005/8/layout/vProcess5"/>
    <dgm:cxn modelId="{DBC09B2A-44F8-46BB-B093-4837F516A490}" type="presParOf" srcId="{FAD18D3E-8B71-4D67-8F80-352EE0060A6F}" destId="{8ED82950-0200-45AD-9EFA-F23BA249FDF1}" srcOrd="1" destOrd="0" presId="urn:microsoft.com/office/officeart/2005/8/layout/vProcess5"/>
    <dgm:cxn modelId="{10492954-21A8-4971-851D-237859E0BE5D}" type="presParOf" srcId="{FAD18D3E-8B71-4D67-8F80-352EE0060A6F}" destId="{5B61C132-872D-4050-AAFB-ED707B79A651}" srcOrd="2" destOrd="0" presId="urn:microsoft.com/office/officeart/2005/8/layout/vProcess5"/>
    <dgm:cxn modelId="{949F0609-4A4E-40D2-AF59-A4B4F5E92F75}" type="presParOf" srcId="{FAD18D3E-8B71-4D67-8F80-352EE0060A6F}" destId="{DE22C8CB-AA56-48B2-A553-5CF10BCC3CE2}" srcOrd="3" destOrd="0" presId="urn:microsoft.com/office/officeart/2005/8/layout/vProcess5"/>
    <dgm:cxn modelId="{1BB17DA8-859B-4F32-B38B-4939A69BF4DD}" type="presParOf" srcId="{FAD18D3E-8B71-4D67-8F80-352EE0060A6F}" destId="{CE6FAB67-7BD1-469E-A091-F37645FC96F7}" srcOrd="4" destOrd="0" presId="urn:microsoft.com/office/officeart/2005/8/layout/vProcess5"/>
    <dgm:cxn modelId="{431DD6B1-2290-4B68-AB39-5973B3288FD9}" type="presParOf" srcId="{FAD18D3E-8B71-4D67-8F80-352EE0060A6F}" destId="{CE93B336-0876-45B5-84F0-4D0FCDBDEB53}" srcOrd="5" destOrd="0" presId="urn:microsoft.com/office/officeart/2005/8/layout/vProcess5"/>
    <dgm:cxn modelId="{23F7838A-EA10-4012-852C-1265BE953F0A}" type="presParOf" srcId="{FAD18D3E-8B71-4D67-8F80-352EE0060A6F}" destId="{3A5FC30D-87AF-4DE9-A226-34A27A0BEEF5}" srcOrd="6" destOrd="0" presId="urn:microsoft.com/office/officeart/2005/8/layout/vProcess5"/>
    <dgm:cxn modelId="{EA5CC5AE-D97E-4315-980A-FDDE947781CC}" type="presParOf" srcId="{FAD18D3E-8B71-4D67-8F80-352EE0060A6F}" destId="{7D8D6761-88BB-4FD7-8020-E193BB87257C}" srcOrd="7" destOrd="0" presId="urn:microsoft.com/office/officeart/2005/8/layout/vProcess5"/>
    <dgm:cxn modelId="{958E8B7B-4333-4178-9CF4-B1851E669AFF}" type="presParOf" srcId="{FAD18D3E-8B71-4D67-8F80-352EE0060A6F}" destId="{C0D44FF2-455A-49D0-8281-6BA0FBBAF79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DC4F4-C07E-4200-BF8B-230E3D81604B}">
      <dsp:nvSpPr>
        <dsp:cNvPr id="0" name=""/>
        <dsp:cNvSpPr/>
      </dsp:nvSpPr>
      <dsp:spPr>
        <a:xfrm>
          <a:off x="0" y="171451"/>
          <a:ext cx="5214973" cy="2085989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51E7D-49F9-44EC-A4D9-44D1A4EC581B}">
      <dsp:nvSpPr>
        <dsp:cNvPr id="0" name=""/>
        <dsp:cNvSpPr/>
      </dsp:nvSpPr>
      <dsp:spPr>
        <a:xfrm>
          <a:off x="625796" y="536499"/>
          <a:ext cx="1720941" cy="102213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rgbClr val="FF0000"/>
              </a:solidFill>
              <a:latin typeface="Arial Rounded MT Bold" pitchFamily="34" charset="0"/>
            </a:rPr>
            <a:t>Začetno neželeno stanje</a:t>
          </a:r>
          <a:endParaRPr lang="sl-SI" sz="2400" b="1" kern="1200" dirty="0">
            <a:solidFill>
              <a:srgbClr val="FF0000"/>
            </a:solidFill>
            <a:latin typeface="Arial Rounded MT Bold" pitchFamily="34" charset="0"/>
          </a:endParaRPr>
        </a:p>
      </dsp:txBody>
      <dsp:txXfrm>
        <a:off x="625796" y="536499"/>
        <a:ext cx="1720941" cy="1022134"/>
      </dsp:txXfrm>
    </dsp:sp>
    <dsp:sp modelId="{91FFE918-793B-48F4-8F45-EFA2A7A7FCD8}">
      <dsp:nvSpPr>
        <dsp:cNvPr id="0" name=""/>
        <dsp:cNvSpPr/>
      </dsp:nvSpPr>
      <dsp:spPr>
        <a:xfrm>
          <a:off x="2607486" y="870257"/>
          <a:ext cx="2033839" cy="102213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chemeClr val="accent6"/>
              </a:solidFill>
              <a:latin typeface="Arial Rounded MT Bold" pitchFamily="34" charset="0"/>
            </a:rPr>
            <a:t>Končno želeno stanje</a:t>
          </a:r>
          <a:endParaRPr lang="sl-SI" sz="2400" b="1" kern="1200" dirty="0">
            <a:solidFill>
              <a:schemeClr val="accent6"/>
            </a:solidFill>
            <a:latin typeface="Arial Rounded MT Bold" pitchFamily="34" charset="0"/>
          </a:endParaRPr>
        </a:p>
      </dsp:txBody>
      <dsp:txXfrm>
        <a:off x="2607486" y="870257"/>
        <a:ext cx="2033839" cy="10221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29011" y="1"/>
            <a:ext cx="2930574" cy="49768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A8575BF-FEB9-44DB-872C-4733892707A2}" type="datetimeFigureOut">
              <a:rPr lang="sl-SI"/>
              <a:pPr>
                <a:defRPr/>
              </a:pPr>
              <a:t>9.3.2012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29011" y="9443241"/>
            <a:ext cx="2930574" cy="49768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D8DACC7-6BB4-446C-8376-84887FBC4E5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1455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1" y="1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7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1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E6A9C2-0D95-4B0D-88C9-AE173AE653D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48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Ograda opomb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smtClean="0">
              <a:latin typeface="Arial" pitchFamily="34" charset="0"/>
            </a:endParaRPr>
          </a:p>
        </p:txBody>
      </p:sp>
      <p:sp>
        <p:nvSpPr>
          <p:cNvPr id="12083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4362" indent="-2862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5172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3240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1309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A80E06-2AEB-427C-99FD-6B7C4E2FF20F}" type="slidenum">
              <a:rPr lang="sl-SI" smtClean="0"/>
              <a:pPr eaLnBrk="1" hangingPunct="1"/>
              <a:t>5</a:t>
            </a:fld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756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441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38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716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18287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803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304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99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6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50824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36191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tja.pavlic@zrss.s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images.google.si/imgres?imgurl=http://www.royalindustriesinc.com/images/bakeware/roy%20ws%2012.jpg&amp;imgrefurl=http://www.royalindustriesinc.com/index.php?main_page=index&amp;cPath=8_171&amp;usg=__3SGRMz8Q_b9mxtfhFhxR21UeygE=&amp;h=267&amp;w=300&amp;sz=10&amp;hl=sl&amp;start=48&amp;tbnid=CH9SP8QJ1PpLsM:&amp;tbnh=103&amp;tbnw=116&amp;prev=/images?q=wood+sieve&amp;start=36&amp;gbv=2&amp;ndsp=18&amp;hl=sl&amp;sa=N" TargetMode="Externa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hyperlink" Target="http://images.google.si/imgres?imgurl=http://www.royalindustriesinc.com/images/bakeware/roy%20ws%2012.jpg&amp;imgrefurl=http://www.royalindustriesinc.com/index.php?main_page=index&amp;cPath=8_171&amp;usg=__3SGRMz8Q_b9mxtfhFhxR21UeygE=&amp;h=267&amp;w=300&amp;sz=10&amp;hl=sl&amp;start=48&amp;tbnid=CH9SP8QJ1PpLsM:&amp;tbnh=103&amp;tbnw=116&amp;prev=/images?q=wood+sieve&amp;start=36&amp;gbv=2&amp;ndsp=18&amp;hl=sl&amp;sa=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144000" cy="576064"/>
          </a:xfrm>
        </p:spPr>
        <p:txBody>
          <a:bodyPr/>
          <a:lstStyle/>
          <a:p>
            <a:pPr algn="ctr" eaLnBrk="1" hangingPunct="1"/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Projekt POSODOBITEV KURIKULARNEGA PROCESA </a:t>
            </a:r>
            <a:b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NA OSNOVNIH ŠOLAH IN GIMNAZIJAH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</a:br>
            <a:endParaRPr lang="sl-SI" sz="24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3181" y="4653136"/>
            <a:ext cx="9144000" cy="1152128"/>
          </a:xfrm>
        </p:spPr>
        <p:txBody>
          <a:bodyPr/>
          <a:lstStyle/>
          <a:p>
            <a:pPr eaLnBrk="1" hangingPunct="1"/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Šolski projektni timi za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</a:rPr>
              <a:t>kurikularne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povezave in timsko poučevanje</a:t>
            </a:r>
          </a:p>
          <a:p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Katja Pavlič Škerjanc,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3"/>
              </a:rPr>
              <a:t>katja.pavlic@zrss.si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</a:p>
          <a:p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Ljubljana</a:t>
            </a:r>
            <a:r>
              <a:rPr lang="sl-SI" sz="2000" b="1" dirty="0">
                <a:solidFill>
                  <a:schemeClr val="bg1"/>
                </a:solidFill>
                <a:latin typeface="Arial Rounded MT Bold" pitchFamily="34" charset="0"/>
              </a:rPr>
              <a:t>,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1. 3. 2011</a:t>
            </a:r>
          </a:p>
          <a:p>
            <a:pPr eaLnBrk="1" hangingPunct="1"/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165850"/>
            <a:ext cx="90376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1000" b="1">
                <a:solidFill>
                  <a:schemeClr val="bg1"/>
                </a:solidFill>
              </a:rPr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0" y="2705725"/>
            <a:ext cx="9144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4400" b="1" dirty="0" smtClean="0">
                <a:solidFill>
                  <a:schemeClr val="bg1"/>
                </a:solidFill>
                <a:latin typeface="Arial Rounded MT Bold" pitchFamily="34" charset="0"/>
              </a:rPr>
              <a:t>Analiza primera dobre prakse </a:t>
            </a:r>
          </a:p>
          <a:p>
            <a:pPr algn="ctr"/>
            <a:r>
              <a:rPr lang="sl-SI" sz="4400" b="1" dirty="0" smtClean="0">
                <a:solidFill>
                  <a:schemeClr val="bg1"/>
                </a:solidFill>
                <a:latin typeface="Arial Rounded MT Bold" pitchFamily="34" charset="0"/>
              </a:rPr>
              <a:t>po korakih</a:t>
            </a:r>
            <a:endParaRPr lang="sl-SI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143948"/>
              </p:ext>
            </p:extLst>
          </p:nvPr>
        </p:nvGraphicFramePr>
        <p:xfrm>
          <a:off x="0" y="260650"/>
          <a:ext cx="9144000" cy="98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984207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7119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5669400" y="325340"/>
            <a:ext cx="3254375" cy="8620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4125"/>
            <a:ext cx="28384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DOBRE PRAKSE?</a:t>
            </a:r>
          </a:p>
        </p:txBody>
      </p:sp>
      <p:graphicFrame>
        <p:nvGraphicFramePr>
          <p:cNvPr id="7" name="Ograd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441503"/>
              </p:ext>
            </p:extLst>
          </p:nvPr>
        </p:nvGraphicFramePr>
        <p:xfrm>
          <a:off x="467544" y="908720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94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DOBRE PRAKSE</a:t>
            </a:r>
            <a:r>
              <a:rPr lang="sl-SI" dirty="0" smtClean="0"/>
              <a:t> </a:t>
            </a:r>
            <a:br>
              <a:rPr lang="sl-SI" dirty="0" smtClean="0"/>
            </a:b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Kritično </a:t>
            </a:r>
            <a:r>
              <a:rPr lang="sl-SI" sz="2400" dirty="0">
                <a:solidFill>
                  <a:schemeClr val="bg1"/>
                </a:solidFill>
                <a:latin typeface="+mn-lt"/>
              </a:rPr>
              <a:t>prijateljevanje - Kriteriji za presojo primera </a:t>
            </a: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(1):</a:t>
            </a:r>
            <a:endParaRPr lang="sl-SI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>
          <a:xfrm>
            <a:off x="426654" y="2024926"/>
            <a:ext cx="8229600" cy="4643253"/>
          </a:xfrm>
        </p:spPr>
        <p:txBody>
          <a:bodyPr/>
          <a:lstStyle/>
          <a:p>
            <a:endParaRPr lang="sl-SI" sz="800" b="1" dirty="0" smtClean="0"/>
          </a:p>
          <a:p>
            <a:pPr>
              <a:spcBef>
                <a:spcPts val="0"/>
              </a:spcBef>
            </a:pPr>
            <a:r>
              <a:rPr lang="sl-SI" sz="2000" b="1" dirty="0" smtClean="0">
                <a:solidFill>
                  <a:srgbClr val="C00000"/>
                </a:solidFill>
              </a:rPr>
              <a:t>povezovalni </a:t>
            </a:r>
            <a:r>
              <a:rPr lang="sl-SI" sz="2000" b="1" dirty="0">
                <a:solidFill>
                  <a:srgbClr val="C00000"/>
                </a:solidFill>
              </a:rPr>
              <a:t>element KP ali TP</a:t>
            </a:r>
            <a:r>
              <a:rPr lang="sl-SI" sz="2000" dirty="0">
                <a:solidFill>
                  <a:srgbClr val="C00000"/>
                </a:solidFill>
              </a:rPr>
              <a:t> </a:t>
            </a:r>
            <a:r>
              <a:rPr lang="sl-SI" sz="2000" dirty="0"/>
              <a:t>(ali samo vsebina, ali tudi veščine, kompetence, oblike dela </a:t>
            </a:r>
            <a:r>
              <a:rPr lang="sl-SI" sz="2000" dirty="0" smtClean="0"/>
              <a:t>…);</a:t>
            </a:r>
            <a:endParaRPr lang="sl-SI" sz="2000" dirty="0"/>
          </a:p>
          <a:p>
            <a:pPr>
              <a:spcBef>
                <a:spcPts val="0"/>
              </a:spcBef>
            </a:pPr>
            <a:r>
              <a:rPr lang="sl-SI" sz="2000" b="1" dirty="0" smtClean="0"/>
              <a:t>»</a:t>
            </a:r>
            <a:r>
              <a:rPr lang="sl-SI" sz="2000" b="1" dirty="0"/>
              <a:t>sito smiselnosti«: </a:t>
            </a:r>
            <a:r>
              <a:rPr lang="sl-SI" sz="2000" dirty="0"/>
              <a:t>kaj je dodana vrednost KP ali MP ali TP, ali jo je bilo vredno </a:t>
            </a:r>
            <a:r>
              <a:rPr lang="sl-SI" sz="2000" dirty="0" smtClean="0"/>
              <a:t>izvesti;</a:t>
            </a:r>
            <a:endParaRPr lang="sl-SI" sz="2000" dirty="0"/>
          </a:p>
          <a:p>
            <a:pPr>
              <a:spcBef>
                <a:spcPts val="0"/>
              </a:spcBef>
            </a:pPr>
            <a:r>
              <a:rPr lang="sl-SI" sz="2000" dirty="0" smtClean="0"/>
              <a:t>ali </a:t>
            </a:r>
            <a:r>
              <a:rPr lang="sl-SI" sz="2000" dirty="0"/>
              <a:t>gre za </a:t>
            </a:r>
            <a:r>
              <a:rPr lang="sl-SI" sz="2000" b="1" dirty="0">
                <a:solidFill>
                  <a:srgbClr val="C00000"/>
                </a:solidFill>
              </a:rPr>
              <a:t>osamljeno</a:t>
            </a:r>
            <a:r>
              <a:rPr lang="sl-SI" sz="2000" dirty="0">
                <a:solidFill>
                  <a:srgbClr val="C00000"/>
                </a:solidFill>
              </a:rPr>
              <a:t> </a:t>
            </a:r>
            <a:r>
              <a:rPr lang="sl-SI" sz="2000" b="1" dirty="0">
                <a:solidFill>
                  <a:srgbClr val="C00000"/>
                </a:solidFill>
              </a:rPr>
              <a:t>MP</a:t>
            </a:r>
            <a:r>
              <a:rPr lang="sl-SI" sz="2000" dirty="0">
                <a:solidFill>
                  <a:srgbClr val="C00000"/>
                </a:solidFill>
              </a:rPr>
              <a:t> </a:t>
            </a:r>
            <a:r>
              <a:rPr lang="sl-SI" sz="2000" dirty="0"/>
              <a:t>povezavo dveh učiteljev, ki se slučajno </a:t>
            </a:r>
            <a:r>
              <a:rPr lang="sl-SI" sz="2000" dirty="0" smtClean="0"/>
              <a:t>razumeta, </a:t>
            </a:r>
            <a:r>
              <a:rPr lang="sl-SI" sz="2000" dirty="0"/>
              <a:t>ali za izvedbo, ki je </a:t>
            </a:r>
            <a:r>
              <a:rPr lang="sl-SI" sz="2000" b="1" dirty="0"/>
              <a:t>del</a:t>
            </a:r>
            <a:r>
              <a:rPr lang="sl-SI" sz="2000" dirty="0"/>
              <a:t> </a:t>
            </a:r>
            <a:r>
              <a:rPr lang="sl-SI" sz="2000" b="1" dirty="0"/>
              <a:t>sistematične strategije</a:t>
            </a:r>
            <a:r>
              <a:rPr lang="sl-SI" sz="2000" dirty="0"/>
              <a:t>, npr. na ravni </a:t>
            </a:r>
            <a:r>
              <a:rPr lang="sl-SI" sz="2000" dirty="0" err="1"/>
              <a:t>kroskurikularnosti</a:t>
            </a:r>
            <a:r>
              <a:rPr lang="sl-SI" sz="2000" dirty="0"/>
              <a:t>, četudi izvedena pri rednem </a:t>
            </a:r>
            <a:r>
              <a:rPr lang="sl-SI" sz="2000" dirty="0" smtClean="0"/>
              <a:t>pouku;</a:t>
            </a:r>
            <a:endParaRPr lang="sl-SI" sz="2000" dirty="0"/>
          </a:p>
          <a:p>
            <a:pPr>
              <a:spcBef>
                <a:spcPts val="0"/>
              </a:spcBef>
            </a:pPr>
            <a:r>
              <a:rPr lang="sl-SI" sz="2000" dirty="0" smtClean="0"/>
              <a:t>ali </a:t>
            </a:r>
            <a:r>
              <a:rPr lang="sl-SI" sz="2000" dirty="0"/>
              <a:t>gre za </a:t>
            </a:r>
            <a:r>
              <a:rPr lang="sl-SI" sz="2000" b="1" dirty="0">
                <a:solidFill>
                  <a:srgbClr val="C00000"/>
                </a:solidFill>
              </a:rPr>
              <a:t>premik na »redni« pouk</a:t>
            </a:r>
            <a:r>
              <a:rPr lang="sl-SI" sz="2000" dirty="0"/>
              <a:t>, ali  gre za v poseben projekt »umaknjene« </a:t>
            </a:r>
            <a:r>
              <a:rPr lang="sl-SI" sz="2000" dirty="0" smtClean="0"/>
              <a:t>aktivnosti;</a:t>
            </a:r>
            <a:endParaRPr lang="sl-SI" sz="2000" dirty="0"/>
          </a:p>
          <a:p>
            <a:pPr>
              <a:spcBef>
                <a:spcPts val="0"/>
              </a:spcBef>
            </a:pPr>
            <a:r>
              <a:rPr lang="sl-SI" sz="2000" dirty="0" smtClean="0"/>
              <a:t>ali </a:t>
            </a:r>
            <a:r>
              <a:rPr lang="sl-SI" sz="2000" dirty="0"/>
              <a:t>so napovedani </a:t>
            </a:r>
            <a:r>
              <a:rPr lang="sl-SI" sz="2000" b="1" dirty="0"/>
              <a:t>jasni skupni pričakovani rezultati</a:t>
            </a:r>
            <a:r>
              <a:rPr lang="sl-SI" sz="2000" dirty="0"/>
              <a:t>, zapisani </a:t>
            </a:r>
            <a:r>
              <a:rPr lang="sl-SI" sz="2000" b="1" dirty="0"/>
              <a:t>v </a:t>
            </a:r>
            <a:r>
              <a:rPr lang="sl-SI" sz="2000" b="1" dirty="0" err="1"/>
              <a:t>rezultatni</a:t>
            </a:r>
            <a:r>
              <a:rPr lang="sl-SI" sz="2000" b="1" dirty="0"/>
              <a:t> obliki</a:t>
            </a:r>
            <a:r>
              <a:rPr lang="sl-SI" sz="2000" dirty="0"/>
              <a:t> (a ne samo kot izdelki, ampak kaj v teh izdelkih dijaki pokažejo, da znajo, zmorejo, s pomočjo glagolov procesiranja, višjih taksonomskih stopenj </a:t>
            </a:r>
            <a:r>
              <a:rPr lang="sl-SI" sz="2000" dirty="0" smtClean="0"/>
              <a:t>…);</a:t>
            </a:r>
            <a:endParaRPr lang="sl-SI" sz="2000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426654" y="624584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2400" b="1" dirty="0" smtClean="0">
                <a:solidFill>
                  <a:schemeClr val="accent6"/>
                </a:solidFill>
                <a:sym typeface="Wingdings 3"/>
              </a:rPr>
              <a:t> </a:t>
            </a:r>
            <a:r>
              <a:rPr lang="sl-SI" sz="2400" b="1" dirty="0" smtClean="0">
                <a:solidFill>
                  <a:srgbClr val="C00000"/>
                </a:solidFill>
                <a:sym typeface="Wingdings 3"/>
              </a:rPr>
              <a:t>pedagoška in didaktična pripravljenost?</a:t>
            </a:r>
            <a:endParaRPr lang="sl-SI" sz="2400" b="1" dirty="0">
              <a:solidFill>
                <a:srgbClr val="C00000"/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6012160" y="1412776"/>
            <a:ext cx="2664296" cy="510778"/>
          </a:xfrm>
          <a:prstGeom prst="wedgeRoundRectCallout">
            <a:avLst>
              <a:gd name="adj1" fmla="val -44881"/>
              <a:gd name="adj2" fmla="val 92189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mezo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raven</a:t>
            </a:r>
            <a:endParaRPr lang="sl-SI" sz="24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65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vsebine 4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04456"/>
          </a:xfrm>
        </p:spPr>
        <p:txBody>
          <a:bodyPr/>
          <a:lstStyle/>
          <a:p>
            <a:r>
              <a:rPr lang="sl-SI" sz="2000" dirty="0" smtClean="0"/>
              <a:t>ali </a:t>
            </a:r>
            <a:r>
              <a:rPr lang="sl-SI" sz="2000" dirty="0"/>
              <a:t>so načrtovane tudi </a:t>
            </a:r>
            <a:r>
              <a:rPr lang="sl-SI" sz="2000" b="1" dirty="0"/>
              <a:t>»</a:t>
            </a:r>
            <a:r>
              <a:rPr lang="sl-SI" sz="2000" b="1" dirty="0" err="1"/>
              <a:t>mikro</a:t>
            </a:r>
            <a:r>
              <a:rPr lang="sl-SI" sz="2000" b="1" dirty="0"/>
              <a:t>«dejavnosti  za dijake </a:t>
            </a:r>
            <a:r>
              <a:rPr lang="sl-SI" sz="2000" dirty="0"/>
              <a:t>(spoznavni oz. miselni procesi, ki vodijo do pričakovanih rezultatov), ne pa le »makro« dejavnosti (delo z viri, priprava in izvedba predstavitve, izpolnjevanje delovnih listov… - ki nič ne povedo o sami naravi spoznavnih aktivnosti) </a:t>
            </a:r>
            <a:r>
              <a:rPr lang="sl-SI" sz="2000" dirty="0" smtClean="0"/>
              <a:t>ali </a:t>
            </a:r>
            <a:r>
              <a:rPr lang="sl-SI" sz="2000" dirty="0"/>
              <a:t>dejavnosti učiteljev; </a:t>
            </a:r>
          </a:p>
          <a:p>
            <a:r>
              <a:rPr lang="sl-SI" sz="2000" dirty="0" smtClean="0"/>
              <a:t>ali </a:t>
            </a:r>
            <a:r>
              <a:rPr lang="sl-SI" sz="2000" dirty="0"/>
              <a:t>so te </a:t>
            </a:r>
            <a:r>
              <a:rPr lang="sl-SI" sz="2000" dirty="0" err="1"/>
              <a:t>mikro</a:t>
            </a:r>
            <a:r>
              <a:rPr lang="sl-SI" sz="2000" dirty="0"/>
              <a:t> dejavnosti </a:t>
            </a:r>
            <a:r>
              <a:rPr lang="sl-SI" sz="2000" b="1" dirty="0"/>
              <a:t>smiselno povezane s</a:t>
            </a:r>
            <a:r>
              <a:rPr lang="sl-SI" sz="2000" dirty="0"/>
              <a:t> prej napovedanimi </a:t>
            </a:r>
            <a:r>
              <a:rPr lang="sl-SI" sz="2000" b="1" dirty="0"/>
              <a:t>pričakovanimi</a:t>
            </a:r>
            <a:r>
              <a:rPr lang="sl-SI" sz="2000" dirty="0"/>
              <a:t> </a:t>
            </a:r>
            <a:r>
              <a:rPr lang="sl-SI" sz="2000" b="1" dirty="0" smtClean="0"/>
              <a:t>rezultati;</a:t>
            </a:r>
            <a:endParaRPr lang="sl-SI" sz="2000" b="1" dirty="0"/>
          </a:p>
          <a:p>
            <a:r>
              <a:rPr lang="sl-SI" sz="2000" dirty="0" smtClean="0"/>
              <a:t>ali </a:t>
            </a:r>
            <a:r>
              <a:rPr lang="sl-SI" sz="2000" b="1" dirty="0"/>
              <a:t>opisni kriteriji izhajajo iz pričakovanih rezultatov </a:t>
            </a:r>
            <a:r>
              <a:rPr lang="sl-SI" sz="2000" dirty="0"/>
              <a:t>oz</a:t>
            </a:r>
            <a:r>
              <a:rPr lang="sl-SI" sz="2000" dirty="0" smtClean="0"/>
              <a:t>. </a:t>
            </a:r>
            <a:r>
              <a:rPr lang="sl-SI" sz="2000" dirty="0"/>
              <a:t>so v jasni zvezi z </a:t>
            </a:r>
            <a:r>
              <a:rPr lang="sl-SI" sz="2000" dirty="0" smtClean="0"/>
              <a:t>njimi;</a:t>
            </a:r>
            <a:endParaRPr lang="sl-SI" sz="2000" dirty="0"/>
          </a:p>
          <a:p>
            <a:r>
              <a:rPr lang="sl-SI" sz="2000" dirty="0" smtClean="0"/>
              <a:t>ali </a:t>
            </a:r>
            <a:r>
              <a:rPr lang="sl-SI" sz="2000" dirty="0"/>
              <a:t>so </a:t>
            </a:r>
            <a:r>
              <a:rPr lang="sl-SI" sz="2000" dirty="0" err="1"/>
              <a:t>opisniki</a:t>
            </a:r>
            <a:r>
              <a:rPr lang="sl-SI" sz="2000" dirty="0"/>
              <a:t> </a:t>
            </a:r>
            <a:r>
              <a:rPr lang="sl-SI" sz="2000" b="1" dirty="0"/>
              <a:t>pozitivno zapisani </a:t>
            </a:r>
            <a:r>
              <a:rPr lang="sl-SI" sz="2000" dirty="0"/>
              <a:t>(tudi za najnižje število </a:t>
            </a:r>
            <a:r>
              <a:rPr lang="sl-SI" sz="2000" dirty="0" smtClean="0"/>
              <a:t>točk, ali torej </a:t>
            </a:r>
            <a:r>
              <a:rPr lang="sl-SI" sz="2000" dirty="0"/>
              <a:t>konkretno </a:t>
            </a:r>
            <a:r>
              <a:rPr lang="sl-SI" sz="2000" dirty="0" smtClean="0"/>
              <a:t>opisujejo, </a:t>
            </a:r>
            <a:r>
              <a:rPr lang="sl-SI" sz="2000" dirty="0"/>
              <a:t>kaj dijaki znajo in zmorejo, </a:t>
            </a:r>
            <a:r>
              <a:rPr lang="sl-SI" sz="2000" dirty="0" smtClean="0"/>
              <a:t>ne pa, </a:t>
            </a:r>
            <a:r>
              <a:rPr lang="sl-SI" sz="2000" dirty="0"/>
              <a:t>česa ne znajo</a:t>
            </a:r>
            <a:r>
              <a:rPr lang="sl-SI" sz="2000" dirty="0" smtClean="0"/>
              <a:t>);</a:t>
            </a:r>
            <a:endParaRPr lang="sl-SI" sz="2000" dirty="0"/>
          </a:p>
          <a:p>
            <a:endParaRPr lang="sl-SI" sz="1800" dirty="0" smtClean="0"/>
          </a:p>
        </p:txBody>
      </p:sp>
      <p:sp>
        <p:nvSpPr>
          <p:cNvPr id="8" name="PoljeZBesedilom 7"/>
          <p:cNvSpPr txBox="1"/>
          <p:nvPr/>
        </p:nvSpPr>
        <p:spPr>
          <a:xfrm>
            <a:off x="426654" y="6006479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2400" b="1" dirty="0" smtClean="0">
                <a:solidFill>
                  <a:srgbClr val="C00000"/>
                </a:solidFill>
                <a:sym typeface="Wingdings 3"/>
              </a:rPr>
              <a:t> didaktična pripravljenost?</a:t>
            </a:r>
            <a:endParaRPr lang="sl-SI" sz="2400" b="1" dirty="0">
              <a:solidFill>
                <a:srgbClr val="C00000"/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5955560" y="1365445"/>
            <a:ext cx="2664296" cy="510778"/>
          </a:xfrm>
          <a:prstGeom prst="wedgeRoundRectCallout">
            <a:avLst>
              <a:gd name="adj1" fmla="val -49299"/>
              <a:gd name="adj2" fmla="val 104597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mikro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raven</a:t>
            </a:r>
            <a:endParaRPr lang="sl-SI" sz="24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0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DOBRE PRAKSE</a:t>
            </a:r>
            <a:r>
              <a:rPr lang="sl-SI" dirty="0" smtClean="0"/>
              <a:t> </a:t>
            </a:r>
            <a:br>
              <a:rPr lang="sl-SI" dirty="0" smtClean="0"/>
            </a:b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Kritično </a:t>
            </a:r>
            <a:r>
              <a:rPr lang="sl-SI" sz="2400" dirty="0">
                <a:solidFill>
                  <a:schemeClr val="bg1"/>
                </a:solidFill>
                <a:latin typeface="+mn-lt"/>
              </a:rPr>
              <a:t>prijateljevanje - Kriteriji za presojo primera </a:t>
            </a: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(2):</a:t>
            </a:r>
            <a:endParaRPr lang="sl-SI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25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vsebine 4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197746"/>
          </a:xfrm>
        </p:spPr>
        <p:txBody>
          <a:bodyPr/>
          <a:lstStyle/>
          <a:p>
            <a:r>
              <a:rPr lang="sl-SI" sz="2000" dirty="0" smtClean="0"/>
              <a:t>ali </a:t>
            </a:r>
            <a:r>
              <a:rPr lang="sl-SI" sz="2000" dirty="0"/>
              <a:t>je </a:t>
            </a:r>
            <a:r>
              <a:rPr lang="sl-SI" sz="2000" b="1" dirty="0"/>
              <a:t>projektni tim </a:t>
            </a:r>
            <a:r>
              <a:rPr lang="sl-SI" sz="2000" dirty="0"/>
              <a:t>uspel prenesti </a:t>
            </a:r>
            <a:r>
              <a:rPr lang="sl-SI" sz="2000" b="1" dirty="0"/>
              <a:t>odgovornost za izvajanje KP in TP</a:t>
            </a:r>
            <a:r>
              <a:rPr lang="sl-SI" sz="2000" dirty="0"/>
              <a:t> na ves kolektiv, sam pa ohranil predvsem organizacijsko vlogo, </a:t>
            </a:r>
            <a:r>
              <a:rPr lang="sl-SI" sz="2000" dirty="0" smtClean="0"/>
              <a:t>ali pa </a:t>
            </a:r>
            <a:r>
              <a:rPr lang="sl-SI" sz="2000" dirty="0"/>
              <a:t>so člani PT </a:t>
            </a:r>
            <a:r>
              <a:rPr lang="sl-SI" sz="2000" dirty="0" smtClean="0"/>
              <a:t>edini </a:t>
            </a:r>
            <a:r>
              <a:rPr lang="sl-SI" sz="2000" dirty="0"/>
              <a:t>izvajalci KP/TP na </a:t>
            </a:r>
            <a:r>
              <a:rPr lang="sl-SI" sz="2000" dirty="0" smtClean="0"/>
              <a:t>šoli;</a:t>
            </a:r>
            <a:endParaRPr lang="sl-SI" sz="2000" dirty="0"/>
          </a:p>
          <a:p>
            <a:r>
              <a:rPr lang="sl-SI" sz="2000" dirty="0" smtClean="0"/>
              <a:t>ali </a:t>
            </a:r>
            <a:r>
              <a:rPr lang="sl-SI" sz="2000" dirty="0"/>
              <a:t>je </a:t>
            </a:r>
            <a:r>
              <a:rPr lang="sl-SI" sz="2000" b="1" dirty="0"/>
              <a:t>zagotovljeno sodelovanje s ŠRT in ravnateljeva podpora </a:t>
            </a:r>
            <a:r>
              <a:rPr lang="sl-SI" sz="2000" dirty="0"/>
              <a:t>za sistematično uvajanje KP / TP na šolo in ali je uvedena </a:t>
            </a:r>
            <a:r>
              <a:rPr lang="sl-SI" sz="2000" b="1" dirty="0"/>
              <a:t>praksa predstavljanja primerov v kolektivu</a:t>
            </a:r>
            <a:r>
              <a:rPr lang="sl-SI" sz="2000" dirty="0"/>
              <a:t>?</a:t>
            </a:r>
          </a:p>
          <a:p>
            <a:endParaRPr lang="sl-SI" sz="1800" dirty="0" smtClean="0"/>
          </a:p>
        </p:txBody>
      </p:sp>
      <p:sp>
        <p:nvSpPr>
          <p:cNvPr id="2" name="PoljeZBesedilom 1"/>
          <p:cNvSpPr txBox="1"/>
          <p:nvPr/>
        </p:nvSpPr>
        <p:spPr>
          <a:xfrm>
            <a:off x="5940152" y="1628800"/>
            <a:ext cx="2664296" cy="510778"/>
          </a:xfrm>
          <a:prstGeom prst="wedgeRoundRectCallout">
            <a:avLst>
              <a:gd name="adj1" fmla="val -49299"/>
              <a:gd name="adj2" fmla="val 104597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makro raven</a:t>
            </a:r>
            <a:endParaRPr lang="sl-SI" sz="24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515719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2400" b="1" dirty="0" smtClean="0">
                <a:solidFill>
                  <a:schemeClr val="accent6"/>
                </a:solidFill>
                <a:sym typeface="Wingdings 3"/>
              </a:rPr>
              <a:t> </a:t>
            </a:r>
            <a:r>
              <a:rPr lang="sl-SI" sz="2400" b="1" dirty="0" smtClean="0">
                <a:solidFill>
                  <a:srgbClr val="C00000"/>
                </a:solidFill>
                <a:sym typeface="Wingdings 3"/>
              </a:rPr>
              <a:t>strateška, operativna (pedagoško-orgazacijska)  in psihološka pripravljenost?</a:t>
            </a:r>
            <a:endParaRPr lang="sl-SI" sz="2400" b="1" dirty="0">
              <a:solidFill>
                <a:srgbClr val="C00000"/>
              </a:solidFill>
            </a:endParaRPr>
          </a:p>
        </p:txBody>
      </p:sp>
      <p:sp>
        <p:nvSpPr>
          <p:cNvPr id="8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DOBRE PRAKSE</a:t>
            </a:r>
            <a:r>
              <a:rPr lang="sl-SI" dirty="0" smtClean="0"/>
              <a:t> </a:t>
            </a:r>
            <a:br>
              <a:rPr lang="sl-SI" dirty="0" smtClean="0"/>
            </a:b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Kritično </a:t>
            </a:r>
            <a:r>
              <a:rPr lang="sl-SI" sz="2400" dirty="0">
                <a:solidFill>
                  <a:schemeClr val="bg1"/>
                </a:solidFill>
                <a:latin typeface="+mn-lt"/>
              </a:rPr>
              <a:t>prijateljevanje - Kriteriji za presojo primera </a:t>
            </a:r>
            <a:r>
              <a:rPr lang="sl-SI" sz="2400" dirty="0" smtClean="0">
                <a:solidFill>
                  <a:schemeClr val="bg1"/>
                </a:solidFill>
                <a:latin typeface="+mn-lt"/>
              </a:rPr>
              <a:t>(3):</a:t>
            </a:r>
            <a:endParaRPr lang="sl-SI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6581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algn="r"/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Analiza primera po korakih</a:t>
            </a:r>
          </a:p>
        </p:txBody>
      </p:sp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sl-SI" sz="2000" b="1" dirty="0" smtClean="0">
                <a:solidFill>
                  <a:srgbClr val="C00000"/>
                </a:solidFill>
              </a:rPr>
              <a:t>PSIHOLOŠKA PRIPRAVLJENOST na spremembe in prepričanost o njihovi smiselnosti</a:t>
            </a:r>
          </a:p>
          <a:p>
            <a:pPr>
              <a:spcBef>
                <a:spcPts val="0"/>
              </a:spcBef>
              <a:defRPr/>
            </a:pPr>
            <a:r>
              <a:rPr lang="sl-SI" sz="2000" dirty="0" smtClean="0"/>
              <a:t>na </a:t>
            </a:r>
            <a:r>
              <a:rPr lang="sl-SI" sz="2000" dirty="0"/>
              <a:t>vseh ravneh, od vodstva </a:t>
            </a:r>
            <a:r>
              <a:rPr lang="sl-SI" sz="2000" dirty="0" smtClean="0"/>
              <a:t>šole do </a:t>
            </a:r>
            <a:r>
              <a:rPr lang="sl-SI" sz="2000" dirty="0"/>
              <a:t>posameznega </a:t>
            </a:r>
            <a:r>
              <a:rPr lang="sl-SI" sz="2000" dirty="0" smtClean="0"/>
              <a:t>učitelja</a:t>
            </a:r>
            <a:endParaRPr lang="sl-SI" sz="2000" dirty="0"/>
          </a:p>
          <a:p>
            <a:pPr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sl-SI" sz="2000" b="1" dirty="0" smtClean="0">
                <a:solidFill>
                  <a:srgbClr val="C00000"/>
                </a:solidFill>
              </a:rPr>
              <a:t>ORGANIZACIJSKE (z)možnosti: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l-SI" sz="2000" dirty="0" smtClean="0"/>
              <a:t>fleksibilna organizacija dela in učnega procesa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l-SI" sz="2000" dirty="0" smtClean="0"/>
              <a:t>prostorske zmožnosti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sl-SI" sz="2000" b="1" dirty="0" smtClean="0">
                <a:solidFill>
                  <a:srgbClr val="C00000"/>
                </a:solidFill>
              </a:rPr>
              <a:t>KADROVSKE </a:t>
            </a:r>
            <a:r>
              <a:rPr lang="sl-SI" sz="2000" b="1" dirty="0">
                <a:solidFill>
                  <a:srgbClr val="C00000"/>
                </a:solidFill>
              </a:rPr>
              <a:t>(z)možnost</a:t>
            </a:r>
            <a:endParaRPr lang="sl-SI" sz="2000" dirty="0"/>
          </a:p>
          <a:p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9024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Makro raven:</a:t>
            </a:r>
          </a:p>
          <a:p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12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r>
              <a:rPr lang="sl-SI" sz="2000" dirty="0" smtClean="0">
                <a:solidFill>
                  <a:schemeClr val="accent6"/>
                </a:solidFill>
                <a:latin typeface="Arial Rounded MT Bold" pitchFamily="34" charset="0"/>
              </a:rPr>
              <a:t>Pripravljenost šole:</a:t>
            </a:r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sl-SI" sz="2000" b="1" dirty="0">
                <a:solidFill>
                  <a:srgbClr val="C00000"/>
                </a:solidFill>
              </a:rPr>
              <a:t>Strateška</a:t>
            </a:r>
            <a:r>
              <a:rPr lang="sl-SI" sz="2000" dirty="0"/>
              <a:t> 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sl-SI" sz="2000" b="1" dirty="0" smtClean="0"/>
              <a:t>postopnost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sl-SI" sz="2000" b="1" dirty="0" err="1" smtClean="0"/>
              <a:t>procesnost</a:t>
            </a:r>
            <a:endParaRPr lang="sl-SI" sz="2000" b="1" dirty="0" smtClean="0"/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sl-SI" sz="2000" b="1" dirty="0" smtClean="0"/>
              <a:t>razvojnost</a:t>
            </a: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sl-SI" sz="2000" b="1" dirty="0" smtClean="0">
                <a:solidFill>
                  <a:srgbClr val="C00000"/>
                </a:solidFill>
              </a:rPr>
              <a:t>Operativna</a:t>
            </a:r>
            <a:r>
              <a:rPr lang="sl-SI" sz="2000" b="1" dirty="0" smtClean="0"/>
              <a:t> </a:t>
            </a:r>
            <a:r>
              <a:rPr lang="sl-SI" sz="2000" dirty="0" smtClean="0">
                <a:solidFill>
                  <a:srgbClr val="C00000"/>
                </a:solidFill>
              </a:rPr>
              <a:t>(=</a:t>
            </a:r>
            <a:r>
              <a:rPr lang="sl-SI" sz="2000" b="1" dirty="0" smtClean="0">
                <a:solidFill>
                  <a:srgbClr val="C00000"/>
                </a:solidFill>
              </a:rPr>
              <a:t> pedagoško- </a:t>
            </a:r>
            <a:r>
              <a:rPr lang="sl-SI" sz="2000" b="1" dirty="0">
                <a:solidFill>
                  <a:srgbClr val="C00000"/>
                </a:solidFill>
              </a:rPr>
              <a:t>organizacijska</a:t>
            </a:r>
            <a:r>
              <a:rPr lang="sl-SI" sz="2000" dirty="0">
                <a:solidFill>
                  <a:srgbClr val="C00000"/>
                </a:solidFill>
              </a:rPr>
              <a:t>) </a:t>
            </a: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971600" y="2348880"/>
            <a:ext cx="2232248" cy="783193"/>
          </a:xfrm>
          <a:prstGeom prst="wedgeRoundRectCallout">
            <a:avLst>
              <a:gd name="adj1" fmla="val -53860"/>
              <a:gd name="adj2" fmla="val -106389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solidFill>
                  <a:srgbClr val="C00000"/>
                </a:solidFill>
                <a:latin typeface="Arial Rounded MT Bold" pitchFamily="34" charset="0"/>
              </a:rPr>
              <a:t>(vse)šolska - </a:t>
            </a:r>
            <a:r>
              <a:rPr lang="sl-SI" sz="2000" dirty="0" err="1" smtClean="0">
                <a:solidFill>
                  <a:srgbClr val="C00000"/>
                </a:solidFill>
                <a:latin typeface="Arial Rounded MT Bold" pitchFamily="34" charset="0"/>
              </a:rPr>
              <a:t>kurikularna</a:t>
            </a:r>
            <a:endParaRPr lang="sl-SI" sz="20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2"/>
          <a:stretch/>
        </p:blipFill>
        <p:spPr>
          <a:xfrm>
            <a:off x="3491880" y="3398164"/>
            <a:ext cx="5400600" cy="3273175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2915816" y="4437112"/>
            <a:ext cx="1008112" cy="73366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87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algn="r"/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Analiza primera po korakih</a:t>
            </a:r>
          </a:p>
        </p:txBody>
      </p:sp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39631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sl-SI" sz="2000" b="1" dirty="0" smtClean="0"/>
              <a:t>NAČRTOVANJE</a:t>
            </a:r>
            <a:endParaRPr lang="sl-SI" sz="2000" b="1" dirty="0">
              <a:latin typeface="Arial Narrow" pitchFamily="34" charset="0"/>
            </a:endParaRPr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dirty="0"/>
              <a:t>Okoliščine in pogoji načrtovanja </a:t>
            </a:r>
            <a:r>
              <a:rPr lang="sl-SI" sz="1800" dirty="0" smtClean="0"/>
              <a:t>(</a:t>
            </a:r>
            <a:r>
              <a:rPr lang="sl-SI" sz="1800" dirty="0" smtClean="0">
                <a:sym typeface="Wingdings 3"/>
              </a:rPr>
              <a:t></a:t>
            </a:r>
            <a:r>
              <a:rPr lang="sl-SI" sz="1800" dirty="0" smtClean="0">
                <a:sym typeface="Wingdings 3" pitchFamily="18" charset="2"/>
              </a:rPr>
              <a:t> </a:t>
            </a:r>
            <a:r>
              <a:rPr lang="sl-SI" sz="1800" b="1" dirty="0">
                <a:solidFill>
                  <a:srgbClr val="C00000"/>
                </a:solidFill>
                <a:sym typeface="Wingdings 3" pitchFamily="18" charset="2"/>
              </a:rPr>
              <a:t>določitev izvedbenih </a:t>
            </a:r>
            <a:r>
              <a:rPr lang="sl-SI" sz="1800" b="1" dirty="0" smtClean="0">
                <a:solidFill>
                  <a:srgbClr val="C00000"/>
                </a:solidFill>
                <a:sym typeface="Wingdings 3" pitchFamily="18" charset="2"/>
              </a:rPr>
              <a:t>dimenzij oz. parametrov </a:t>
            </a:r>
            <a:r>
              <a:rPr lang="sl-SI" sz="1800" b="1" dirty="0">
                <a:solidFill>
                  <a:srgbClr val="C00000"/>
                </a:solidFill>
                <a:sym typeface="Wingdings 3" pitchFamily="18" charset="2"/>
              </a:rPr>
              <a:t>kurikularne povezave</a:t>
            </a:r>
            <a:r>
              <a:rPr lang="sl-SI" sz="1800" dirty="0">
                <a:sym typeface="Wingdings 3" pitchFamily="18" charset="2"/>
              </a:rPr>
              <a:t>)</a:t>
            </a:r>
            <a:endParaRPr lang="sl-SI" sz="1800" dirty="0"/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dirty="0"/>
              <a:t>Kaj vsebuje načrt </a:t>
            </a:r>
            <a:r>
              <a:rPr lang="sl-SI" sz="1800" dirty="0" smtClean="0"/>
              <a:t>(</a:t>
            </a:r>
            <a:r>
              <a:rPr lang="sl-SI" sz="1800" dirty="0">
                <a:sym typeface="Wingdings 3"/>
              </a:rPr>
              <a:t> </a:t>
            </a:r>
            <a:r>
              <a:rPr lang="sl-SI" sz="1800" b="1" dirty="0" smtClean="0">
                <a:solidFill>
                  <a:srgbClr val="C00000"/>
                </a:solidFill>
                <a:sym typeface="Wingdings 3" pitchFamily="18" charset="2"/>
              </a:rPr>
              <a:t>zgradba </a:t>
            </a:r>
            <a:r>
              <a:rPr lang="sl-SI" sz="1800" b="1" dirty="0">
                <a:solidFill>
                  <a:srgbClr val="C00000"/>
                </a:solidFill>
                <a:sym typeface="Wingdings 3" pitchFamily="18" charset="2"/>
              </a:rPr>
              <a:t>in sestavni deli načrta</a:t>
            </a:r>
            <a:r>
              <a:rPr lang="sl-SI" sz="1800" dirty="0">
                <a:sym typeface="Wingdings 3" pitchFamily="18" charset="2"/>
              </a:rPr>
              <a:t>)</a:t>
            </a:r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dirty="0"/>
              <a:t>Kdo načrtuje </a:t>
            </a:r>
            <a:r>
              <a:rPr lang="sl-SI" sz="1800" dirty="0" smtClean="0"/>
              <a:t>(</a:t>
            </a:r>
            <a:r>
              <a:rPr lang="sl-SI" sz="1800" dirty="0">
                <a:sym typeface="Wingdings 3"/>
              </a:rPr>
              <a:t></a:t>
            </a:r>
            <a:r>
              <a:rPr lang="sl-SI" sz="1800" dirty="0" smtClean="0">
                <a:sym typeface="Wingdings 3" pitchFamily="18" charset="2"/>
              </a:rPr>
              <a:t> </a:t>
            </a:r>
            <a:r>
              <a:rPr lang="sl-SI" sz="1800" dirty="0"/>
              <a:t>pobude in odločitve?)</a:t>
            </a:r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dirty="0">
                <a:sym typeface="Wingdings 3" pitchFamily="18" charset="2"/>
              </a:rPr>
              <a:t>K</a:t>
            </a:r>
            <a:r>
              <a:rPr lang="sl-SI" sz="1800" dirty="0"/>
              <a:t>daj načrtujemo (</a:t>
            </a:r>
            <a:r>
              <a:rPr lang="sl-SI" sz="1800" dirty="0">
                <a:sym typeface="Wingdings 3" pitchFamily="18" charset="2"/>
              </a:rPr>
              <a:t> koliko vnaprej? kaj vnaprej, kaj lahko </a:t>
            </a:r>
            <a:r>
              <a:rPr lang="sl-SI" sz="1800" dirty="0"/>
              <a:t>sproti?)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sl-SI" sz="2000" b="1" dirty="0" smtClean="0"/>
              <a:t>IZVAJANJE</a:t>
            </a:r>
            <a:endParaRPr lang="sl-SI" sz="2000" b="1" dirty="0"/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b="1" dirty="0"/>
              <a:t>in spremljanje izvajanja </a:t>
            </a:r>
            <a:r>
              <a:rPr lang="sl-SI" sz="1800" b="1" dirty="0">
                <a:latin typeface="Arial Narrow" pitchFamily="34" charset="0"/>
              </a:rPr>
              <a:t>(kot osnova za evalvacijo) </a:t>
            </a:r>
            <a:r>
              <a:rPr lang="sl-SI" sz="1800" b="1" dirty="0"/>
              <a:t>– </a:t>
            </a:r>
            <a:r>
              <a:rPr lang="sl-SI" sz="1800" dirty="0"/>
              <a:t>sistematično opazovanje in zbiranje podatkov o </a:t>
            </a:r>
            <a:r>
              <a:rPr lang="sl-SI" sz="1800" b="1" dirty="0"/>
              <a:t>procesih</a:t>
            </a:r>
            <a:r>
              <a:rPr lang="sl-SI" sz="1800" dirty="0"/>
              <a:t> in “</a:t>
            </a:r>
            <a:r>
              <a:rPr lang="sl-SI" sz="1800" b="1" dirty="0"/>
              <a:t>produktih</a:t>
            </a:r>
            <a:r>
              <a:rPr lang="sl-SI" sz="1800" dirty="0"/>
              <a:t>” (tj. materialnih in nematerialnih rezultatih)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sl-SI" sz="2000" b="1" dirty="0" smtClean="0"/>
              <a:t>REFLEKSIJA / EVALVACIJA </a:t>
            </a:r>
            <a:r>
              <a:rPr lang="sl-SI" sz="2000" b="1" dirty="0">
                <a:latin typeface="Arial Narrow" pitchFamily="34" charset="0"/>
              </a:rPr>
              <a:t>(kot osnova za prenos v nadaljnjo prakso)</a:t>
            </a:r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b="1" dirty="0">
                <a:solidFill>
                  <a:srgbClr val="C00000"/>
                </a:solidFill>
              </a:rPr>
              <a:t>Ocena </a:t>
            </a:r>
            <a:r>
              <a:rPr lang="sl-SI" sz="1800" b="1" dirty="0" smtClean="0">
                <a:solidFill>
                  <a:srgbClr val="C00000"/>
                </a:solidFill>
              </a:rPr>
              <a:t>učinkov (direktno ali indirektno ugotavljanje in/oz. merjenje /učnih/ dosežkov dijakov)</a:t>
            </a:r>
          </a:p>
          <a:p>
            <a:pPr lvl="1">
              <a:spcBef>
                <a:spcPct val="0"/>
              </a:spcBef>
              <a:buFont typeface="Wingdings 2" pitchFamily="18" charset="2"/>
              <a:buChar char="P"/>
            </a:pPr>
            <a:r>
              <a:rPr lang="sl-SI" sz="1800" dirty="0" smtClean="0"/>
              <a:t>Ocena (kakovosti) izvedbe </a:t>
            </a:r>
            <a:r>
              <a:rPr lang="sl-SI" sz="1800" dirty="0"/>
              <a:t>in, posledično, </a:t>
            </a:r>
            <a:r>
              <a:rPr lang="sl-SI" sz="1800" dirty="0" smtClean="0"/>
              <a:t>izvedljivosti/prenosljivosti</a:t>
            </a:r>
            <a:endParaRPr lang="sl-SI" sz="20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9024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Mezo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raven:</a:t>
            </a:r>
          </a:p>
          <a:p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12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r>
              <a:rPr lang="sl-SI" sz="2000" dirty="0" smtClean="0">
                <a:solidFill>
                  <a:schemeClr val="accent6"/>
                </a:solidFill>
                <a:latin typeface="Arial Rounded MT Bold" pitchFamily="34" charset="0"/>
              </a:rPr>
              <a:t>Faze </a:t>
            </a:r>
            <a:r>
              <a:rPr lang="sl-SI" sz="2000" dirty="0" err="1" smtClean="0">
                <a:solidFill>
                  <a:schemeClr val="accent6"/>
                </a:solidFill>
                <a:latin typeface="Arial Rounded MT Bold" pitchFamily="34" charset="0"/>
              </a:rPr>
              <a:t>kurikularne</a:t>
            </a:r>
            <a:r>
              <a:rPr lang="sl-SI" sz="2000" dirty="0" smtClean="0">
                <a:solidFill>
                  <a:schemeClr val="accent6"/>
                </a:solidFill>
                <a:latin typeface="Arial Rounded MT Bold" pitchFamily="34" charset="0"/>
              </a:rPr>
              <a:t> povezave</a:t>
            </a:r>
            <a:endParaRPr lang="sl-SI" sz="2000" dirty="0">
              <a:solidFill>
                <a:srgbClr val="C00000"/>
              </a:solidFill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971600" y="2348880"/>
            <a:ext cx="2232248" cy="783193"/>
          </a:xfrm>
          <a:prstGeom prst="wedgeRoundRectCallout">
            <a:avLst>
              <a:gd name="adj1" fmla="val -53860"/>
              <a:gd name="adj2" fmla="val -106389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solidFill>
                  <a:srgbClr val="C00000"/>
                </a:solidFill>
                <a:latin typeface="Arial Rounded MT Bold" pitchFamily="34" charset="0"/>
              </a:rPr>
              <a:t>posamična povezava</a:t>
            </a:r>
            <a:endParaRPr lang="sl-SI" sz="20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2087724" y="5661248"/>
            <a:ext cx="1539818" cy="73366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2010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Izvedbene dimenzije in/oz. parametri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err="1" smtClean="0">
                <a:solidFill>
                  <a:schemeClr val="bg1"/>
                </a:solidFill>
                <a:latin typeface="Arial Rounded MT Bold" pitchFamily="34" charset="0"/>
              </a:rPr>
              <a:t>kurikularne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povezave: Koraki pred …</a:t>
            </a:r>
            <a:endParaRPr lang="sl-SI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171" name="Ograda vsebine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471987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sl-SI" sz="2400" b="1" dirty="0" smtClean="0"/>
              <a:t>Izbor krovnega cilja </a:t>
            </a:r>
            <a:r>
              <a:rPr lang="sl-SI" sz="2400" b="1" dirty="0" err="1" smtClean="0"/>
              <a:t>kurikularne</a:t>
            </a:r>
            <a:r>
              <a:rPr lang="sl-SI" sz="2400" b="1" dirty="0" smtClean="0"/>
              <a:t> povezave </a:t>
            </a:r>
            <a:r>
              <a:rPr lang="sl-SI" sz="2400" dirty="0" smtClean="0"/>
              <a:t>(</a:t>
            </a:r>
            <a:r>
              <a:rPr lang="sl-SI" sz="2400" b="1" dirty="0" smtClean="0">
                <a:sym typeface="Wingdings 3" pitchFamily="18" charset="2"/>
              </a:rPr>
              <a:t></a:t>
            </a:r>
            <a:r>
              <a:rPr lang="sl-SI" sz="2400" dirty="0" smtClean="0">
                <a:sym typeface="Wingdings 3" pitchFamily="18" charset="2"/>
              </a:rPr>
              <a:t> sito smiselnosti, povezovalni elementi, integrativni kontinuum - bistveno vprašanje)</a:t>
            </a:r>
            <a:endParaRPr lang="sl-SI" sz="2400" dirty="0" smtClean="0"/>
          </a:p>
          <a:p>
            <a:pPr marL="514350" indent="-514350" eaLnBrk="1" hangingPunct="1">
              <a:buFontTx/>
              <a:buAutoNum type="arabicPeriod"/>
            </a:pPr>
            <a:r>
              <a:rPr lang="sl-SI" sz="2400" b="1" dirty="0" smtClean="0"/>
              <a:t>Določitev morfoloških značilnosti </a:t>
            </a:r>
            <a:r>
              <a:rPr lang="sl-SI" sz="2400" b="1" dirty="0" err="1" smtClean="0"/>
              <a:t>kurikularne</a:t>
            </a:r>
            <a:r>
              <a:rPr lang="sl-SI" sz="2400" b="1" dirty="0" smtClean="0"/>
              <a:t> povezave (</a:t>
            </a:r>
            <a:r>
              <a:rPr lang="sl-SI" sz="2400" b="1" dirty="0" smtClean="0">
                <a:sym typeface="Wingdings 3" pitchFamily="18" charset="2"/>
              </a:rPr>
              <a:t> </a:t>
            </a:r>
            <a:r>
              <a:rPr lang="sl-SI" sz="2400" dirty="0" smtClean="0"/>
              <a:t>sistem oz. morfologija </a:t>
            </a:r>
            <a:r>
              <a:rPr lang="sl-SI" sz="2400" dirty="0" err="1" smtClean="0"/>
              <a:t>kurikularnih</a:t>
            </a:r>
            <a:r>
              <a:rPr lang="sl-SI" sz="2400" dirty="0" smtClean="0"/>
              <a:t> povezav)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sl-SI" sz="2400" b="1" dirty="0" smtClean="0"/>
              <a:t>Določitev nosilnega predmeta/predmetov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sl-SI" sz="2400" b="1" dirty="0" smtClean="0"/>
              <a:t>Izbor sodelujočih predmetov in določitev njihovih vlog </a:t>
            </a:r>
            <a:r>
              <a:rPr lang="sl-SI" sz="2400" dirty="0" smtClean="0"/>
              <a:t>(poudarjena, podporna)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sl-SI" sz="2400" b="1" dirty="0" smtClean="0"/>
              <a:t>Določitev obsega in načina izvajanja </a:t>
            </a:r>
            <a:r>
              <a:rPr lang="sl-SI" sz="2400" b="1" dirty="0" err="1" smtClean="0"/>
              <a:t>kurikularne</a:t>
            </a:r>
            <a:r>
              <a:rPr lang="sl-SI" sz="2400" b="1" dirty="0" smtClean="0"/>
              <a:t> povezave </a:t>
            </a:r>
            <a:r>
              <a:rPr lang="sl-SI" sz="2400" dirty="0" smtClean="0"/>
              <a:t>(število oddelkov + število učiteljev, “urnik-i”)</a:t>
            </a:r>
          </a:p>
          <a:p>
            <a:pPr marL="514350" indent="-514350" eaLnBrk="1" hangingPunct="1">
              <a:buFontTx/>
              <a:buNone/>
            </a:pPr>
            <a:endParaRPr lang="sl-SI" sz="2400" dirty="0" smtClean="0"/>
          </a:p>
        </p:txBody>
      </p:sp>
      <p:sp>
        <p:nvSpPr>
          <p:cNvPr id="6" name="Naslov 1"/>
          <p:cNvSpPr txBox="1">
            <a:spLocks/>
          </p:cNvSpPr>
          <p:nvPr/>
        </p:nvSpPr>
        <p:spPr bwMode="auto">
          <a:xfrm>
            <a:off x="500063" y="6000750"/>
            <a:ext cx="8229600" cy="6429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l-SI" sz="3200" b="1" kern="0" dirty="0" smtClean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  <a:sym typeface="Wingdings 3"/>
              </a:rPr>
              <a:t>… </a:t>
            </a:r>
            <a:r>
              <a:rPr lang="sl-SI" sz="3200" b="1" kern="0" dirty="0" smtClean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</a:rPr>
              <a:t>IZDELAVO </a:t>
            </a:r>
            <a:r>
              <a:rPr lang="sl-SI" sz="3200" b="1" kern="0" dirty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</a:rPr>
              <a:t>NAČRTA</a:t>
            </a:r>
          </a:p>
        </p:txBody>
      </p:sp>
    </p:spTree>
    <p:extLst>
      <p:ext uri="{BB962C8B-B14F-4D97-AF65-F5344CB8AC3E}">
        <p14:creationId xmlns:p14="http://schemas.microsoft.com/office/powerpoint/2010/main" val="2055419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solidFill>
            <a:schemeClr val="accent6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TEMELJNI ELEMENTI NAČRTA KURIKULARNE POVEZAVE</a:t>
            </a:r>
            <a:endParaRPr lang="sl-SI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8195" name="Ograda vsebine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3944466"/>
          </a:xfrm>
        </p:spPr>
        <p:txBody>
          <a:bodyPr/>
          <a:lstStyle/>
          <a:p>
            <a:pPr eaLnBrk="1" hangingPunct="1"/>
            <a:r>
              <a:rPr lang="sl-SI" b="1" dirty="0" smtClean="0">
                <a:solidFill>
                  <a:srgbClr val="C00000"/>
                </a:solidFill>
                <a:latin typeface="Arial Rounded MT Bold" pitchFamily="34" charset="0"/>
              </a:rPr>
              <a:t>Cilj-i</a:t>
            </a:r>
          </a:p>
          <a:p>
            <a:pPr lvl="1" eaLnBrk="1" hangingPunct="1"/>
            <a:r>
              <a:rPr lang="sl-SI" b="1" dirty="0" smtClean="0"/>
              <a:t>Pričakovani učni dosežki/rezultati</a:t>
            </a:r>
          </a:p>
          <a:p>
            <a:pPr lvl="2" eaLnBrk="1" hangingPunct="1"/>
            <a:r>
              <a:rPr lang="sl-SI" dirty="0" smtClean="0"/>
              <a:t>Dokazi(la) o učnih dosežkih/rezultatih</a:t>
            </a:r>
          </a:p>
          <a:p>
            <a:pPr eaLnBrk="1" hangingPunct="1"/>
            <a:r>
              <a:rPr lang="sl-SI" b="1" dirty="0" smtClean="0">
                <a:solidFill>
                  <a:srgbClr val="C00000"/>
                </a:solidFill>
                <a:latin typeface="Arial Rounded MT Bold" pitchFamily="34" charset="0"/>
              </a:rPr>
              <a:t>Pot do cilja:</a:t>
            </a:r>
          </a:p>
          <a:p>
            <a:pPr lvl="1" eaLnBrk="1" hangingPunct="1"/>
            <a:r>
              <a:rPr lang="sl-SI" b="1" dirty="0" smtClean="0"/>
              <a:t>Potek oz. izvedbena navodila in priporočila </a:t>
            </a:r>
            <a:r>
              <a:rPr lang="sl-SI" dirty="0" smtClean="0"/>
              <a:t>za posamezne faze učnega procesa </a:t>
            </a:r>
            <a:r>
              <a:rPr lang="sl-SI" b="1" dirty="0" smtClean="0"/>
              <a:t>vključno z ugotavljanjem učnih rezultatov</a:t>
            </a:r>
            <a:r>
              <a:rPr lang="sl-SI" dirty="0" smtClean="0"/>
              <a:t>)</a:t>
            </a:r>
          </a:p>
          <a:p>
            <a:pPr lvl="2" eaLnBrk="1" hangingPunct="1"/>
            <a:r>
              <a:rPr lang="sl-SI" sz="2800" b="1" dirty="0" smtClean="0"/>
              <a:t>Dejavnosti</a:t>
            </a:r>
            <a:r>
              <a:rPr lang="sl-SI" b="1" dirty="0" smtClean="0"/>
              <a:t>  </a:t>
            </a:r>
          </a:p>
        </p:txBody>
      </p:sp>
      <p:sp>
        <p:nvSpPr>
          <p:cNvPr id="4" name="Naslov 1"/>
          <p:cNvSpPr txBox="1">
            <a:spLocks/>
          </p:cNvSpPr>
          <p:nvPr/>
        </p:nvSpPr>
        <p:spPr bwMode="auto">
          <a:xfrm>
            <a:off x="428625" y="5572124"/>
            <a:ext cx="8229600" cy="1025227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l-SI" sz="3200" b="1" kern="0" dirty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  <a:sym typeface="Wingdings 3"/>
              </a:rPr>
              <a:t> </a:t>
            </a:r>
            <a:r>
              <a:rPr lang="sl-SI" sz="3200" b="1" kern="0" dirty="0" smtClean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  <a:sym typeface="Wingdings 3"/>
              </a:rPr>
              <a:t>Refleksija/Evalvacija:  Ocena/Poročilo </a:t>
            </a:r>
            <a:r>
              <a:rPr lang="sl-SI" sz="3200" b="1" kern="0" dirty="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  <a:sym typeface="Wingdings 3"/>
              </a:rPr>
              <a:t>o ugotovljenih učnih rezultatih in …</a:t>
            </a:r>
            <a:endParaRPr lang="sl-SI" sz="3200" b="1" kern="0" dirty="0">
              <a:solidFill>
                <a:schemeClr val="bg1"/>
              </a:solidFill>
              <a:latin typeface="Arial Rounded MT Bold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2068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796925"/>
          </a:xfrm>
          <a:solidFill>
            <a:schemeClr val="accent6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Izvedbeni vidiki </a:t>
            </a:r>
            <a:r>
              <a:rPr lang="sl-SI" dirty="0" err="1" smtClean="0">
                <a:solidFill>
                  <a:schemeClr val="bg1"/>
                </a:solidFill>
                <a:latin typeface="Arial Rounded MT Bold" pitchFamily="34" charset="0"/>
              </a:rPr>
              <a:t>kurikularnih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povezav</a:t>
            </a:r>
            <a:endParaRPr lang="sl-SI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7411" name="Ograda besedila 7"/>
          <p:cNvSpPr>
            <a:spLocks noGrp="1"/>
          </p:cNvSpPr>
          <p:nvPr>
            <p:ph sz="half" idx="1"/>
          </p:nvPr>
        </p:nvSpPr>
        <p:spPr>
          <a:xfrm>
            <a:off x="285750" y="2000250"/>
            <a:ext cx="4357688" cy="4643438"/>
          </a:xfrm>
        </p:spPr>
        <p:txBody>
          <a:bodyPr/>
          <a:lstStyle/>
          <a:p>
            <a:pPr eaLnBrk="1" hangingPunct="1"/>
            <a:r>
              <a:rPr lang="sl-SI" sz="2400" b="1" smtClean="0"/>
              <a:t>Vloga</a:t>
            </a:r>
            <a:r>
              <a:rPr lang="sl-SI" sz="2400" smtClean="0"/>
              <a:t> </a:t>
            </a:r>
            <a:r>
              <a:rPr lang="sl-SI" sz="2400" b="1" smtClean="0"/>
              <a:t>predmeta</a:t>
            </a:r>
            <a:r>
              <a:rPr lang="sl-SI" sz="2400" smtClean="0"/>
              <a:t> </a:t>
            </a:r>
            <a:r>
              <a:rPr lang="sl-SI" sz="2000" smtClean="0"/>
              <a:t>(nosilna, poudarjena, podporna)</a:t>
            </a:r>
            <a:r>
              <a:rPr lang="sl-SI" sz="2400" smtClean="0"/>
              <a:t>?</a:t>
            </a:r>
          </a:p>
          <a:p>
            <a:pPr eaLnBrk="1" hangingPunct="1"/>
            <a:r>
              <a:rPr lang="sl-SI" sz="2400" b="1" smtClean="0">
                <a:solidFill>
                  <a:srgbClr val="C00000"/>
                </a:solidFill>
              </a:rPr>
              <a:t>Povezovalni element </a:t>
            </a:r>
            <a:r>
              <a:rPr lang="sl-SI" sz="2000" smtClean="0"/>
              <a:t>(“vsebina – veščina – vrednota”)</a:t>
            </a:r>
            <a:r>
              <a:rPr lang="sl-SI" sz="2400" smtClean="0"/>
              <a:t>?</a:t>
            </a:r>
          </a:p>
          <a:p>
            <a:pPr eaLnBrk="1" hangingPunct="1"/>
            <a:r>
              <a:rPr lang="sl-SI" sz="2400" b="1" smtClean="0">
                <a:solidFill>
                  <a:srgbClr val="C00000"/>
                </a:solidFill>
              </a:rPr>
              <a:t>Raven</a:t>
            </a:r>
            <a:r>
              <a:rPr lang="sl-SI" sz="2400" b="1" smtClean="0"/>
              <a:t> </a:t>
            </a:r>
            <a:r>
              <a:rPr lang="sl-SI" sz="2400" b="1" smtClean="0">
                <a:solidFill>
                  <a:srgbClr val="C00000"/>
                </a:solidFill>
              </a:rPr>
              <a:t>povezovanja</a:t>
            </a:r>
            <a:r>
              <a:rPr lang="sl-SI" sz="2400" b="1" smtClean="0"/>
              <a:t> </a:t>
            </a:r>
            <a:r>
              <a:rPr lang="sl-SI" sz="2400" smtClean="0"/>
              <a:t>(</a:t>
            </a:r>
            <a:r>
              <a:rPr lang="sl-SI" sz="2400" b="1" smtClean="0">
                <a:solidFill>
                  <a:srgbClr val="C00000"/>
                </a:solidFill>
              </a:rPr>
              <a:t>intra</a:t>
            </a:r>
            <a:r>
              <a:rPr lang="sl-SI" sz="2400" smtClean="0"/>
              <a:t>, </a:t>
            </a:r>
            <a:r>
              <a:rPr lang="sl-SI" sz="2400" b="1" smtClean="0">
                <a:solidFill>
                  <a:srgbClr val="C00000"/>
                </a:solidFill>
              </a:rPr>
              <a:t>multi-</a:t>
            </a:r>
            <a:r>
              <a:rPr lang="sl-SI" sz="2400" smtClean="0"/>
              <a:t>, </a:t>
            </a:r>
            <a:r>
              <a:rPr lang="sl-SI" sz="2400" b="1" smtClean="0">
                <a:solidFill>
                  <a:srgbClr val="C00000"/>
                </a:solidFill>
              </a:rPr>
              <a:t>inter-</a:t>
            </a:r>
            <a:r>
              <a:rPr lang="sl-SI" sz="2400" smtClean="0"/>
              <a:t>, disciplinarna)?</a:t>
            </a:r>
          </a:p>
          <a:p>
            <a:pPr eaLnBrk="1" hangingPunct="1"/>
            <a:r>
              <a:rPr lang="sl-SI" sz="2400" b="1" smtClean="0">
                <a:solidFill>
                  <a:srgbClr val="C00000"/>
                </a:solidFill>
              </a:rPr>
              <a:t>Obseg povezanosti </a:t>
            </a:r>
            <a:r>
              <a:rPr lang="sl-SI" sz="2400" smtClean="0"/>
              <a:t>(vertikalna ali horizontalna, delna ali celovita =  </a:t>
            </a:r>
            <a:r>
              <a:rPr lang="sl-SI" sz="2400" b="1" u="sng" smtClean="0"/>
              <a:t>kroskurikularna</a:t>
            </a:r>
            <a:r>
              <a:rPr lang="sl-SI" sz="2400" smtClean="0"/>
              <a:t> povezava)?</a:t>
            </a:r>
          </a:p>
          <a:p>
            <a:pPr eaLnBrk="1" hangingPunct="1"/>
            <a:endParaRPr lang="sl-SI" sz="2400" smtClean="0"/>
          </a:p>
          <a:p>
            <a:pPr eaLnBrk="1" hangingPunct="1">
              <a:buFontTx/>
              <a:buNone/>
            </a:pPr>
            <a:endParaRPr lang="sl-SI" sz="2400" smtClean="0"/>
          </a:p>
          <a:p>
            <a:pPr eaLnBrk="1" hangingPunct="1">
              <a:buFontTx/>
              <a:buNone/>
            </a:pPr>
            <a:endParaRPr lang="sl-SI" smtClean="0"/>
          </a:p>
        </p:txBody>
      </p:sp>
      <p:sp>
        <p:nvSpPr>
          <p:cNvPr id="17412" name="Ograda vsebine 10"/>
          <p:cNvSpPr>
            <a:spLocks noGrp="1"/>
          </p:cNvSpPr>
          <p:nvPr>
            <p:ph sz="half" idx="2"/>
          </p:nvPr>
        </p:nvSpPr>
        <p:spPr>
          <a:xfrm>
            <a:off x="4714875" y="2000250"/>
            <a:ext cx="4071938" cy="4643438"/>
          </a:xfrm>
        </p:spPr>
        <p:txBody>
          <a:bodyPr/>
          <a:lstStyle/>
          <a:p>
            <a:pPr eaLnBrk="1" hangingPunct="1"/>
            <a:r>
              <a:rPr lang="sl-SI" sz="2400" b="1" smtClean="0"/>
              <a:t>Nosilec</a:t>
            </a:r>
            <a:r>
              <a:rPr lang="sl-SI" sz="2000" smtClean="0"/>
              <a:t> (= koordinator) KP?</a:t>
            </a:r>
          </a:p>
          <a:p>
            <a:pPr eaLnBrk="1" hangingPunct="1"/>
            <a:r>
              <a:rPr lang="sl-SI" sz="2400" b="1" smtClean="0"/>
              <a:t>Načrtovanje</a:t>
            </a:r>
            <a:r>
              <a:rPr lang="sl-SI" sz="2400" smtClean="0"/>
              <a:t> </a:t>
            </a:r>
            <a:r>
              <a:rPr lang="sl-SI" sz="2000" smtClean="0"/>
              <a:t>KP (izbira oblike sodelovanja - komunikacija med učitelji)?</a:t>
            </a:r>
          </a:p>
          <a:p>
            <a:pPr eaLnBrk="1" hangingPunct="1"/>
            <a:r>
              <a:rPr lang="sl-SI" sz="2400" b="1" smtClean="0">
                <a:solidFill>
                  <a:srgbClr val="C00000"/>
                </a:solidFill>
              </a:rPr>
              <a:t>Časovna razmerja </a:t>
            </a:r>
            <a:r>
              <a:rPr lang="sl-SI" sz="2000" smtClean="0"/>
              <a:t>(zaporednost in/oz. vzporednost ciljev posameznih predmetov) in </a:t>
            </a:r>
            <a:r>
              <a:rPr lang="sl-SI" sz="2400" b="1" smtClean="0">
                <a:solidFill>
                  <a:srgbClr val="C00000"/>
                </a:solidFill>
              </a:rPr>
              <a:t>mejniki</a:t>
            </a:r>
            <a:r>
              <a:rPr lang="sl-SI" sz="2000" b="1" smtClean="0"/>
              <a:t> </a:t>
            </a:r>
            <a:r>
              <a:rPr lang="sl-SI" sz="2000" smtClean="0"/>
              <a:t>(</a:t>
            </a:r>
            <a:r>
              <a:rPr lang="sl-SI" sz="2000" i="1" smtClean="0"/>
              <a:t>terminus post quem, terminus ante quem</a:t>
            </a:r>
            <a:r>
              <a:rPr lang="sl-SI" sz="2000" smtClean="0"/>
              <a:t>)?</a:t>
            </a:r>
          </a:p>
          <a:p>
            <a:pPr eaLnBrk="1" hangingPunct="1"/>
            <a:r>
              <a:rPr lang="sl-SI" sz="2400" b="1" smtClean="0">
                <a:solidFill>
                  <a:srgbClr val="C00000"/>
                </a:solidFill>
              </a:rPr>
              <a:t>Vrsta in oblika timskega poučevanja</a:t>
            </a:r>
            <a:r>
              <a:rPr lang="sl-SI" sz="2000" b="1" smtClean="0">
                <a:solidFill>
                  <a:srgbClr val="C00000"/>
                </a:solidFill>
              </a:rPr>
              <a:t> </a:t>
            </a:r>
            <a:r>
              <a:rPr lang="sl-SI" sz="2000" smtClean="0"/>
              <a:t>(rotacijsko ali </a:t>
            </a:r>
            <a:r>
              <a:rPr lang="sl-SI" sz="2000" b="1" u="sng" smtClean="0"/>
              <a:t>interaktivno</a:t>
            </a:r>
            <a:r>
              <a:rPr lang="sl-SI" sz="2000" smtClean="0"/>
              <a:t> …)?</a:t>
            </a:r>
          </a:p>
          <a:p>
            <a:pPr eaLnBrk="1" hangingPunct="1"/>
            <a:endParaRPr lang="sl-SI" sz="2400" smtClean="0"/>
          </a:p>
          <a:p>
            <a:pPr eaLnBrk="1" hangingPunct="1"/>
            <a:endParaRPr lang="sl-SI" sz="2400" smtClean="0"/>
          </a:p>
          <a:p>
            <a:pPr eaLnBrk="1" hangingPunct="1"/>
            <a:endParaRPr lang="sl-SI" sz="2400" smtClean="0"/>
          </a:p>
        </p:txBody>
      </p:sp>
      <p:sp>
        <p:nvSpPr>
          <p:cNvPr id="12" name="PoljeZBesedilom 11"/>
          <p:cNvSpPr txBox="1"/>
          <p:nvPr/>
        </p:nvSpPr>
        <p:spPr>
          <a:xfrm>
            <a:off x="500063" y="1285875"/>
            <a:ext cx="4000500" cy="523875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800" b="1" dirty="0">
                <a:solidFill>
                  <a:schemeClr val="bg1"/>
                </a:solidFill>
                <a:latin typeface="Arial Narrow" pitchFamily="34" charset="0"/>
              </a:rPr>
              <a:t>KURIKULARNA POVEZAVA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4714875" y="1285875"/>
            <a:ext cx="4071938" cy="523875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800" b="1" dirty="0">
                <a:solidFill>
                  <a:schemeClr val="bg1"/>
                </a:solidFill>
                <a:latin typeface="Arial Narrow" pitchFamily="34" charset="0"/>
              </a:rPr>
              <a:t>Sodelovalno</a:t>
            </a:r>
            <a:r>
              <a:rPr lang="sl-SI" sz="2800" b="1" dirty="0">
                <a:latin typeface="Arial Narrow" pitchFamily="34" charset="0"/>
              </a:rPr>
              <a:t> </a:t>
            </a:r>
            <a:r>
              <a:rPr lang="sl-SI" sz="2800" b="1" dirty="0">
                <a:solidFill>
                  <a:schemeClr val="bg1"/>
                </a:solidFill>
                <a:latin typeface="Arial Narrow" pitchFamily="34" charset="0"/>
              </a:rPr>
              <a:t>poučevanje</a:t>
            </a:r>
          </a:p>
        </p:txBody>
      </p:sp>
      <p:cxnSp>
        <p:nvCxnSpPr>
          <p:cNvPr id="19" name="Raven puščični konektor 18"/>
          <p:cNvCxnSpPr/>
          <p:nvPr/>
        </p:nvCxnSpPr>
        <p:spPr>
          <a:xfrm rot="16200000" flipH="1">
            <a:off x="4000500" y="4429125"/>
            <a:ext cx="1143000" cy="114300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konektor 20"/>
          <p:cNvCxnSpPr/>
          <p:nvPr/>
        </p:nvCxnSpPr>
        <p:spPr>
          <a:xfrm flipV="1">
            <a:off x="4000500" y="3929063"/>
            <a:ext cx="857250" cy="50006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848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algn="r"/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Analiza primera po korakih</a:t>
            </a:r>
          </a:p>
        </p:txBody>
      </p:sp>
      <p:pic>
        <p:nvPicPr>
          <p:cNvPr id="4" name="Ograd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0"/>
            <a:ext cx="5688632" cy="6858000"/>
          </a:xfrm>
        </p:spPr>
      </p:pic>
      <p:sp>
        <p:nvSpPr>
          <p:cNvPr id="3" name="Ograda besedila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9024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Mikro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raven:</a:t>
            </a:r>
          </a:p>
          <a:p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12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r>
              <a:rPr lang="sl-SI" sz="2000" dirty="0" err="1" smtClean="0">
                <a:solidFill>
                  <a:schemeClr val="accent6"/>
                </a:solidFill>
                <a:latin typeface="Arial Rounded MT Bold" pitchFamily="34" charset="0"/>
              </a:rPr>
              <a:t>Integrativni</a:t>
            </a:r>
            <a:r>
              <a:rPr lang="sl-SI" sz="2000" dirty="0" smtClean="0">
                <a:solidFill>
                  <a:schemeClr val="accent6"/>
                </a:solidFill>
                <a:latin typeface="Arial Rounded MT Bold" pitchFamily="34" charset="0"/>
              </a:rPr>
              <a:t> kontinuum</a:t>
            </a:r>
            <a:endParaRPr lang="sl-SI" sz="2000" dirty="0">
              <a:solidFill>
                <a:srgbClr val="C00000"/>
              </a:solidFill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971600" y="2348880"/>
            <a:ext cx="2232248" cy="442674"/>
          </a:xfrm>
          <a:prstGeom prst="wedgeRoundRectCallout">
            <a:avLst>
              <a:gd name="adj1" fmla="val -53860"/>
              <a:gd name="adj2" fmla="val -106389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000" dirty="0" err="1" smtClean="0">
                <a:solidFill>
                  <a:srgbClr val="C00000"/>
                </a:solidFill>
                <a:latin typeface="Arial Rounded MT Bold" pitchFamily="34" charset="0"/>
              </a:rPr>
              <a:t>didaktizacija</a:t>
            </a:r>
            <a:endParaRPr lang="sl-SI" sz="2000" dirty="0" smtClean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2087724" y="5661248"/>
            <a:ext cx="1539818" cy="73366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691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SLIKE\Slike.Osebnosti\tom-peters7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7" y="49778"/>
            <a:ext cx="9144000" cy="689178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11687" y="5517232"/>
            <a:ext cx="9165951" cy="892552"/>
          </a:xfrm>
          <a:prstGeom prst="rect">
            <a:avLst/>
          </a:prstGeom>
          <a:solidFill>
            <a:srgbClr val="C00000">
              <a:alpha val="1294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If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you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'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re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 not 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confused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, 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you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'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re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 not 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paying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sl-SI" sz="2800" b="1" dirty="0" err="1" smtClean="0">
                <a:solidFill>
                  <a:srgbClr val="A50021"/>
                </a:solidFill>
                <a:latin typeface="+mn-lt"/>
              </a:rPr>
              <a:t>attention</a:t>
            </a:r>
            <a:r>
              <a:rPr lang="sl-SI" sz="2800" b="1" dirty="0" smtClean="0">
                <a:solidFill>
                  <a:srgbClr val="A50021"/>
                </a:solidFill>
                <a:latin typeface="+mn-lt"/>
              </a:rPr>
              <a:t>.</a:t>
            </a:r>
            <a:br>
              <a:rPr lang="sl-SI" sz="2800" b="1" dirty="0" smtClean="0">
                <a:solidFill>
                  <a:srgbClr val="A50021"/>
                </a:solidFill>
                <a:latin typeface="+mn-lt"/>
              </a:rPr>
            </a:br>
            <a:r>
              <a:rPr lang="sl-SI" sz="2400" i="1" dirty="0" smtClean="0">
                <a:solidFill>
                  <a:srgbClr val="A50021"/>
                </a:solidFill>
                <a:latin typeface="+mn-lt"/>
              </a:rPr>
              <a:t>Tom </a:t>
            </a:r>
            <a:r>
              <a:rPr lang="sl-SI" sz="2400" i="1" dirty="0" err="1" smtClean="0">
                <a:solidFill>
                  <a:srgbClr val="A50021"/>
                </a:solidFill>
                <a:latin typeface="+mn-lt"/>
              </a:rPr>
              <a:t>Peters</a:t>
            </a:r>
            <a:endParaRPr lang="sl-SI" sz="2400" i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-36004" y="404664"/>
            <a:ext cx="9213642" cy="523220"/>
          </a:xfrm>
          <a:prstGeom prst="rect">
            <a:avLst/>
          </a:prstGeom>
          <a:solidFill>
            <a:srgbClr val="17375E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6"/>
                </a:solidFill>
                <a:latin typeface="Arial Rounded MT Bold" pitchFamily="34" charset="0"/>
              </a:rPr>
              <a:t>Vpeljevanje sprememb v šole: NOVI KONCEPTI</a:t>
            </a:r>
            <a:endParaRPr lang="sl-SI" sz="2800" b="1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9" name="Dokument 8"/>
          <p:cNvSpPr/>
          <p:nvPr/>
        </p:nvSpPr>
        <p:spPr>
          <a:xfrm>
            <a:off x="0" y="2872100"/>
            <a:ext cx="9143999" cy="2501116"/>
          </a:xfrm>
          <a:prstGeom prst="flowChartDocument">
            <a:avLst/>
          </a:prstGeom>
          <a:solidFill>
            <a:srgbClr val="C000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20000"/>
              </a:lnSpc>
            </a:pPr>
            <a:r>
              <a:rPr lang="sl-SI" sz="4800" b="1" dirty="0" smtClean="0">
                <a:solidFill>
                  <a:schemeClr val="bg1"/>
                </a:solidFill>
                <a:latin typeface="Arial Rounded MT Bold" pitchFamily="34" charset="0"/>
                <a:ea typeface="Verdana" pitchFamily="34" charset="0"/>
                <a:cs typeface="Verdana" pitchFamily="34" charset="0"/>
              </a:rPr>
              <a:t>„Če niste zmedeni, </a:t>
            </a:r>
          </a:p>
          <a:p>
            <a:pPr algn="ctr">
              <a:lnSpc>
                <a:spcPct val="120000"/>
              </a:lnSpc>
            </a:pPr>
            <a:r>
              <a:rPr lang="sl-SI" sz="4800" b="1" dirty="0" smtClean="0">
                <a:solidFill>
                  <a:schemeClr val="bg1"/>
                </a:solidFill>
                <a:latin typeface="Arial Rounded MT Bold" pitchFamily="34" charset="0"/>
                <a:ea typeface="Verdana" pitchFamily="34" charset="0"/>
                <a:cs typeface="Verdana" pitchFamily="34" charset="0"/>
              </a:rPr>
              <a:t>ne poslušate pazljivo.“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359531" y="126876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err="1" smtClean="0">
                <a:solidFill>
                  <a:srgbClr val="C00000"/>
                </a:solidFill>
                <a:latin typeface="Arial Rounded MT Bold" pitchFamily="34" charset="0"/>
              </a:rPr>
              <a:t>Kurikularne</a:t>
            </a:r>
            <a:r>
              <a:rPr lang="sl-SI" sz="2800" b="1" dirty="0" smtClean="0">
                <a:solidFill>
                  <a:srgbClr val="C00000"/>
                </a:solidFill>
                <a:latin typeface="Arial Rounded MT Bold" pitchFamily="34" charset="0"/>
              </a:rPr>
              <a:t> povezave - timsko poučevanje</a:t>
            </a:r>
          </a:p>
          <a:p>
            <a:pPr algn="ctr"/>
            <a:r>
              <a:rPr lang="sl-SI" sz="4400" b="1" dirty="0" smtClean="0">
                <a:solidFill>
                  <a:srgbClr val="C00000"/>
                </a:solidFill>
                <a:latin typeface="Arial Rounded MT Bold" pitchFamily="34" charset="0"/>
              </a:rPr>
              <a:t>PREHOJENA POT …</a:t>
            </a:r>
            <a:endParaRPr lang="sl-SI" sz="4400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323528" y="3013804"/>
            <a:ext cx="2592288" cy="578882"/>
          </a:xfrm>
          <a:prstGeom prst="wedgeRoundRectCallout">
            <a:avLst>
              <a:gd name="adj1" fmla="val 74511"/>
              <a:gd name="adj2" fmla="val 23401"/>
              <a:gd name="adj3" fmla="val 16667"/>
            </a:avLst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  <a:latin typeface="Arial Rounded MT Bold" pitchFamily="34" charset="0"/>
              </a:rPr>
              <a:t>1. korak:</a:t>
            </a:r>
            <a:endParaRPr lang="sl-SI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933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43000"/>
            <a:ext cx="8569325" cy="5526088"/>
          </a:xfrm>
        </p:spPr>
        <p:txBody>
          <a:bodyPr/>
          <a:lstStyle/>
          <a:p>
            <a:pPr>
              <a:lnSpc>
                <a:spcPct val="85000"/>
              </a:lnSpc>
              <a:buFontTx/>
              <a:buNone/>
            </a:pPr>
            <a:endParaRPr lang="sl-SI" sz="1000" dirty="0" smtClean="0"/>
          </a:p>
          <a:p>
            <a:pPr>
              <a:lnSpc>
                <a:spcPct val="85000"/>
              </a:lnSpc>
              <a:buFontTx/>
              <a:buNone/>
            </a:pPr>
            <a:r>
              <a:rPr lang="sl-SI" sz="2400" dirty="0" err="1" smtClean="0"/>
              <a:t>Kurikularne</a:t>
            </a:r>
            <a:r>
              <a:rPr lang="sl-SI" sz="2400" dirty="0" smtClean="0"/>
              <a:t> povezave pomenijo povezovanje s pomočjo: 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vsebin</a:t>
            </a:r>
            <a:r>
              <a:rPr lang="sl-SI" sz="2400" dirty="0" smtClean="0">
                <a:solidFill>
                  <a:srgbClr val="000066"/>
                </a:solidFill>
              </a:rPr>
              <a:t> (tj. vsebinskih in procesnih znanj)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dejavnosti </a:t>
            </a:r>
            <a:r>
              <a:rPr lang="sl-SI" sz="2400" dirty="0" smtClean="0"/>
              <a:t>(npr. branje, pisanje …) </a:t>
            </a:r>
            <a:endParaRPr lang="sl-SI" sz="2400" b="1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didaktičnih metod in postopkov</a:t>
            </a:r>
            <a:r>
              <a:rPr lang="sl-SI" sz="2400" dirty="0" smtClean="0">
                <a:solidFill>
                  <a:srgbClr val="000066"/>
                </a:solidFill>
              </a:rPr>
              <a:t> </a:t>
            </a:r>
            <a:r>
              <a:rPr lang="sl-SI" sz="2400" dirty="0" smtClean="0"/>
              <a:t>(npr. aktivno učenje, projektni pristop) 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uporabe učnih orodij</a:t>
            </a:r>
            <a:r>
              <a:rPr lang="sl-SI" sz="2400" dirty="0" smtClean="0">
                <a:solidFill>
                  <a:srgbClr val="000066"/>
                </a:solidFill>
              </a:rPr>
              <a:t> </a:t>
            </a:r>
            <a:r>
              <a:rPr lang="sl-SI" sz="2400" dirty="0" smtClean="0"/>
              <a:t>(npr. IKT) 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miselnih postopkov, veščin in navad</a:t>
            </a:r>
            <a:r>
              <a:rPr lang="sl-SI" sz="2400" dirty="0" smtClean="0">
                <a:solidFill>
                  <a:srgbClr val="000066"/>
                </a:solidFill>
              </a:rPr>
              <a:t>  </a:t>
            </a:r>
            <a:r>
              <a:rPr lang="sl-SI" sz="2400" dirty="0" smtClean="0"/>
              <a:t>(npr. razvijanje kritičnega mišljenja, ustvarjalnega mišljenja, zmožnosti reševanja problemov in odločanja – ti. veščine za 21. stoletje, </a:t>
            </a:r>
            <a:r>
              <a:rPr lang="sl-SI" sz="2400" i="1" dirty="0" smtClean="0"/>
              <a:t>21st </a:t>
            </a:r>
            <a:r>
              <a:rPr lang="sl-SI" sz="2400" i="1" dirty="0" err="1" smtClean="0"/>
              <a:t>century</a:t>
            </a:r>
            <a:r>
              <a:rPr lang="sl-SI" sz="2400" i="1" dirty="0" smtClean="0"/>
              <a:t> </a:t>
            </a:r>
            <a:r>
              <a:rPr lang="sl-SI" sz="2400" i="1" dirty="0" err="1" smtClean="0"/>
              <a:t>skills</a:t>
            </a:r>
            <a:r>
              <a:rPr lang="sl-SI" sz="2400" dirty="0" smtClean="0"/>
              <a:t>) 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posameznih kompetenc</a:t>
            </a:r>
            <a:r>
              <a:rPr lang="sl-SI" sz="2400" dirty="0" smtClean="0">
                <a:solidFill>
                  <a:srgbClr val="000066"/>
                </a:solidFill>
              </a:rPr>
              <a:t>  </a:t>
            </a:r>
            <a:r>
              <a:rPr lang="sl-SI" sz="2400" dirty="0" smtClean="0"/>
              <a:t>(npr. bralne zmožnosti, medkulturne zmožnosti, digitalne zmožnosti, učenje učenja, socialnih zmožnosti ipd.)</a:t>
            </a:r>
          </a:p>
          <a:p>
            <a:pPr>
              <a:lnSpc>
                <a:spcPct val="85000"/>
              </a:lnSpc>
            </a:pPr>
            <a:r>
              <a:rPr lang="sl-SI" sz="2400" b="1" dirty="0" smtClean="0">
                <a:solidFill>
                  <a:srgbClr val="000066"/>
                </a:solidFill>
              </a:rPr>
              <a:t>(makro)konceptov</a:t>
            </a:r>
            <a:r>
              <a:rPr lang="sl-SI" sz="2400" dirty="0" smtClean="0">
                <a:solidFill>
                  <a:srgbClr val="000066"/>
                </a:solidFill>
              </a:rPr>
              <a:t> </a:t>
            </a:r>
            <a:r>
              <a:rPr lang="sl-SI" sz="2400" dirty="0" smtClean="0"/>
              <a:t>(npr. človekove pravice, </a:t>
            </a:r>
            <a:r>
              <a:rPr lang="sl-SI" sz="2400" dirty="0" err="1" smtClean="0"/>
              <a:t>medkulturnost</a:t>
            </a:r>
            <a:r>
              <a:rPr lang="sl-SI" sz="2400" dirty="0" smtClean="0"/>
              <a:t> ipd.)</a:t>
            </a:r>
          </a:p>
          <a:p>
            <a:pPr>
              <a:lnSpc>
                <a:spcPct val="90000"/>
              </a:lnSpc>
            </a:pPr>
            <a:endParaRPr lang="sl-SI" sz="2400" dirty="0" smtClean="0"/>
          </a:p>
        </p:txBody>
      </p:sp>
      <p:sp>
        <p:nvSpPr>
          <p:cNvPr id="9219" name="PoljeZBesedilom 2"/>
          <p:cNvSpPr txBox="1">
            <a:spLocks noChangeArrowheads="1"/>
          </p:cNvSpPr>
          <p:nvPr/>
        </p:nvSpPr>
        <p:spPr bwMode="auto">
          <a:xfrm>
            <a:off x="428625" y="214313"/>
            <a:ext cx="8143875" cy="9906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500"/>
              </a:lnSpc>
              <a:defRPr/>
            </a:pPr>
            <a:r>
              <a:rPr lang="sl-SI" sz="3200" b="1" dirty="0">
                <a:solidFill>
                  <a:schemeClr val="bg1"/>
                </a:solidFill>
                <a:latin typeface="Arial Rounded MT Bold" pitchFamily="34" charset="0"/>
              </a:rPr>
              <a:t>Izvedbeni vidiki </a:t>
            </a:r>
            <a:r>
              <a:rPr lang="sl-SI" sz="3200" b="1" dirty="0" err="1">
                <a:solidFill>
                  <a:schemeClr val="bg1"/>
                </a:solidFill>
                <a:latin typeface="Arial Rounded MT Bold" pitchFamily="34" charset="0"/>
              </a:rPr>
              <a:t>kurikularnih</a:t>
            </a:r>
            <a:r>
              <a:rPr lang="sl-SI" sz="3200" b="1" dirty="0">
                <a:solidFill>
                  <a:schemeClr val="bg1"/>
                </a:solidFill>
                <a:latin typeface="Arial Rounded MT Bold" pitchFamily="34" charset="0"/>
              </a:rPr>
              <a:t> povezav: POVEZOVALNI ELEMENTI</a:t>
            </a:r>
            <a:endParaRPr lang="sl-S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38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3821113" cy="1079500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sl-SI" dirty="0">
                <a:solidFill>
                  <a:schemeClr val="bg1"/>
                </a:solidFill>
                <a:latin typeface="Arial Rounded MT Bold" pitchFamily="34" charset="0"/>
              </a:rPr>
              <a:t>KLJUČNE KOMPETENCE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6100" y="285750"/>
            <a:ext cx="4402138" cy="57150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chemeClr val="accent6"/>
                </a:solidFill>
              </a:rPr>
              <a:t>Sporazumevanje v maternem jeziku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chemeClr val="accent6"/>
                </a:solidFill>
              </a:rPr>
              <a:t>Sporazumevanje v tujih jezikih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chemeClr val="accent6"/>
                </a:solidFill>
              </a:rPr>
              <a:t>Matematična kompetenca ter osnovne kompetence v znanosti (= naravoslovju) in tehnologiji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chemeClr val="accent6"/>
                </a:solidFill>
              </a:rPr>
              <a:t>Digitalna pismenost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rgbClr val="C00000"/>
                </a:solidFill>
              </a:rPr>
              <a:t>Učenje učenja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rgbClr val="C00000"/>
                </a:solidFill>
              </a:rPr>
              <a:t>Socialne in državljanske kompetence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rgbClr val="C00000"/>
                </a:solidFill>
              </a:rPr>
              <a:t>Samoiniciativnost in podjetnost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sl-SI" sz="2400" b="1" dirty="0">
                <a:solidFill>
                  <a:srgbClr val="C00000"/>
                </a:solidFill>
              </a:rPr>
              <a:t>Kulturna zavest in izražanje</a:t>
            </a:r>
          </a:p>
        </p:txBody>
      </p:sp>
      <p:sp>
        <p:nvSpPr>
          <p:cNvPr id="731140" name="Rectangle 4"/>
          <p:cNvSpPr>
            <a:spLocks noChangeArrowheads="1"/>
          </p:cNvSpPr>
          <p:nvPr/>
        </p:nvSpPr>
        <p:spPr bwMode="auto">
          <a:xfrm>
            <a:off x="250825" y="1628775"/>
            <a:ext cx="38179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sl-SI" sz="2800" b="1" dirty="0"/>
          </a:p>
          <a:p>
            <a:pPr algn="ctr">
              <a:defRPr/>
            </a:pPr>
            <a:endParaRPr lang="sl-SI" sz="2800" b="1" dirty="0"/>
          </a:p>
          <a:p>
            <a:pPr algn="ctr">
              <a:buFont typeface="Wingdings 3" pitchFamily="18" charset="2"/>
              <a:buChar char="u"/>
              <a:defRPr/>
            </a:pPr>
            <a:r>
              <a:rPr lang="sl-SI" sz="2800" b="1" dirty="0"/>
              <a:t> Kako jih razvijati: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l-SI" sz="2800" dirty="0"/>
              <a:t>    </a:t>
            </a:r>
            <a:r>
              <a:rPr lang="sl-SI" sz="2800" b="1" dirty="0">
                <a:solidFill>
                  <a:schemeClr val="accent6"/>
                </a:solidFill>
              </a:rPr>
              <a:t>predmetno</a:t>
            </a:r>
            <a:r>
              <a:rPr lang="sl-SI" sz="2800" dirty="0"/>
              <a:t/>
            </a:r>
            <a:br>
              <a:rPr lang="sl-SI" sz="2800" dirty="0"/>
            </a:br>
            <a:r>
              <a:rPr lang="sl-SI" sz="2000" dirty="0"/>
              <a:t>(s posameznimi predmeti </a:t>
            </a:r>
          </a:p>
          <a:p>
            <a:pPr>
              <a:defRPr/>
            </a:pPr>
            <a:r>
              <a:rPr lang="sl-SI" sz="2000" dirty="0"/>
              <a:t>oz. znotraj posameznih predmetov)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rgbClr val="C00000"/>
                </a:solidFill>
              </a:rPr>
              <a:t>    </a:t>
            </a:r>
            <a:r>
              <a:rPr lang="sl-SI" sz="2800" b="1" dirty="0" err="1">
                <a:solidFill>
                  <a:srgbClr val="C00000"/>
                </a:solidFill>
              </a:rPr>
              <a:t>medpredmetno</a:t>
            </a:r>
            <a:r>
              <a:rPr lang="sl-SI" sz="2800" b="1" dirty="0">
                <a:solidFill>
                  <a:srgbClr val="C00000"/>
                </a:solidFill>
              </a:rPr>
              <a:t> – </a:t>
            </a:r>
          </a:p>
          <a:p>
            <a:pPr>
              <a:defRPr/>
            </a:pPr>
            <a:r>
              <a:rPr lang="sl-SI" sz="2800" b="1" dirty="0">
                <a:solidFill>
                  <a:srgbClr val="C00000"/>
                </a:solidFill>
              </a:rPr>
              <a:t>     </a:t>
            </a:r>
            <a:r>
              <a:rPr lang="sl-SI" sz="2800" b="1" dirty="0" err="1">
                <a:solidFill>
                  <a:srgbClr val="C00000"/>
                </a:solidFill>
              </a:rPr>
              <a:t>kroskurikuralno</a:t>
            </a:r>
            <a:r>
              <a:rPr lang="sl-SI" sz="2800" dirty="0"/>
              <a:t/>
            </a:r>
            <a:br>
              <a:rPr lang="sl-SI" sz="2800" dirty="0"/>
            </a:br>
            <a:r>
              <a:rPr lang="sl-SI" sz="1200" dirty="0"/>
              <a:t/>
            </a:r>
            <a:br>
              <a:rPr lang="sl-SI" sz="1200" dirty="0"/>
            </a:br>
            <a:endParaRPr lang="sl-SI" sz="5400" b="1" dirty="0"/>
          </a:p>
        </p:txBody>
      </p:sp>
      <p:sp>
        <p:nvSpPr>
          <p:cNvPr id="7" name="Pravokotnik 6"/>
          <p:cNvSpPr/>
          <p:nvPr/>
        </p:nvSpPr>
        <p:spPr>
          <a:xfrm>
            <a:off x="250825" y="4797425"/>
            <a:ext cx="3889375" cy="1033463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sl-SI" dirty="0">
                <a:latin typeface="Arial" charset="0"/>
              </a:rPr>
              <a:t>Priporočilo Evropskega parlamenta o ključnih kompetencah za vseživljenjsko učenje  (18/12 – 2006)</a:t>
            </a:r>
          </a:p>
        </p:txBody>
      </p:sp>
    </p:spTree>
    <p:extLst>
      <p:ext uri="{BB962C8B-B14F-4D97-AF65-F5344CB8AC3E}">
        <p14:creationId xmlns:p14="http://schemas.microsoft.com/office/powerpoint/2010/main" val="3234490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algn="r"/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Analiza primera po korakih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9024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Makro, </a:t>
            </a:r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mezo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in </a:t>
            </a:r>
            <a:r>
              <a:rPr lang="sl-SI" sz="2400" dirty="0" err="1" smtClean="0">
                <a:solidFill>
                  <a:srgbClr val="C00000"/>
                </a:solidFill>
                <a:latin typeface="Arial Rounded MT Bold" pitchFamily="34" charset="0"/>
              </a:rPr>
              <a:t>mikro</a:t>
            </a:r>
            <a:r>
              <a:rPr lang="sl-SI" sz="2400" dirty="0" smtClean="0">
                <a:solidFill>
                  <a:srgbClr val="C00000"/>
                </a:solidFill>
                <a:latin typeface="Arial Rounded MT Bold" pitchFamily="34" charset="0"/>
              </a:rPr>
              <a:t> raven:</a:t>
            </a:r>
          </a:p>
          <a:p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r>
              <a:rPr lang="sl-SI" sz="8800" dirty="0">
                <a:solidFill>
                  <a:schemeClr val="accent6"/>
                </a:solidFill>
                <a:latin typeface="Arial Rounded MT Bold" pitchFamily="34" charset="0"/>
              </a:rPr>
              <a:t>?</a:t>
            </a:r>
            <a:endParaRPr lang="sl-SI" sz="88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12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endParaRPr lang="sl-SI" sz="2000" dirty="0" smtClean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r"/>
            <a:endParaRPr lang="sl-SI" sz="24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2087724" y="3429000"/>
            <a:ext cx="1539818" cy="73366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324302"/>
          </a:xfrm>
        </p:spPr>
        <p:txBody>
          <a:bodyPr/>
          <a:lstStyle/>
          <a:p>
            <a:pPr marL="0" indent="0">
              <a:buNone/>
            </a:pPr>
            <a:r>
              <a:rPr lang="sl-SI" sz="2800" b="1" dirty="0" smtClean="0">
                <a:solidFill>
                  <a:srgbClr val="C00000"/>
                </a:solidFill>
                <a:latin typeface="Arial Rounded MT Bold" pitchFamily="34" charset="0"/>
              </a:rPr>
              <a:t>Ključna </a:t>
            </a:r>
            <a:r>
              <a:rPr lang="sl-SI" sz="2800" b="1" dirty="0">
                <a:solidFill>
                  <a:srgbClr val="C00000"/>
                </a:solidFill>
                <a:latin typeface="Arial Rounded MT Bold" pitchFamily="34" charset="0"/>
              </a:rPr>
              <a:t>kompetenca kot povezovalni </a:t>
            </a:r>
            <a:r>
              <a:rPr lang="sl-SI" sz="2800" b="1" dirty="0" smtClean="0">
                <a:solidFill>
                  <a:srgbClr val="C00000"/>
                </a:solidFill>
                <a:latin typeface="Arial Rounded MT Bold" pitchFamily="34" charset="0"/>
              </a:rPr>
              <a:t>element:</a:t>
            </a:r>
          </a:p>
          <a:p>
            <a:pPr marL="0" indent="0">
              <a:buNone/>
            </a:pPr>
            <a:endParaRPr lang="sl-SI" sz="2800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sl-SI" sz="2400" b="1" dirty="0" smtClean="0"/>
              <a:t>Npr.:</a:t>
            </a:r>
            <a:endParaRPr lang="sl-SI" sz="2400" b="1" dirty="0"/>
          </a:p>
          <a:p>
            <a:r>
              <a:rPr lang="sl-SI" sz="2400" b="1" dirty="0" smtClean="0">
                <a:solidFill>
                  <a:srgbClr val="C00000"/>
                </a:solidFill>
              </a:rPr>
              <a:t>SPORAZUMEVANJE V TUJIH JEZIKIH kot </a:t>
            </a:r>
          </a:p>
          <a:p>
            <a:r>
              <a:rPr lang="sl-SI" sz="2400" b="1" dirty="0" smtClean="0">
                <a:solidFill>
                  <a:srgbClr val="C00000"/>
                </a:solidFill>
              </a:rPr>
              <a:t>transverzalna </a:t>
            </a:r>
            <a:r>
              <a:rPr lang="sl-SI" sz="2400" b="1" dirty="0">
                <a:solidFill>
                  <a:srgbClr val="C00000"/>
                </a:solidFill>
              </a:rPr>
              <a:t>ključna kompetenca in </a:t>
            </a:r>
            <a:r>
              <a:rPr lang="sl-SI" sz="2400" dirty="0">
                <a:solidFill>
                  <a:srgbClr val="C00000"/>
                </a:solidFill>
              </a:rPr>
              <a:t>(zato) </a:t>
            </a:r>
            <a:endParaRPr lang="sl-SI" sz="2400" dirty="0" smtClean="0">
              <a:solidFill>
                <a:srgbClr val="C00000"/>
              </a:solidFill>
            </a:endParaRPr>
          </a:p>
          <a:p>
            <a:r>
              <a:rPr lang="sl-SI" sz="2400" b="1" dirty="0" err="1" smtClean="0">
                <a:solidFill>
                  <a:srgbClr val="C00000"/>
                </a:solidFill>
              </a:rPr>
              <a:t>kroskurikularni</a:t>
            </a:r>
            <a:r>
              <a:rPr lang="sl-SI" sz="2400" b="1" dirty="0" smtClean="0">
                <a:solidFill>
                  <a:srgbClr val="C00000"/>
                </a:solidFill>
              </a:rPr>
              <a:t> </a:t>
            </a:r>
            <a:r>
              <a:rPr lang="sl-SI" sz="2400" b="1" dirty="0">
                <a:solidFill>
                  <a:srgbClr val="C00000"/>
                </a:solidFill>
              </a:rPr>
              <a:t>cilj </a:t>
            </a:r>
          </a:p>
          <a:p>
            <a:endParaRPr lang="sl-SI" sz="2000" b="1" dirty="0" smtClean="0"/>
          </a:p>
          <a:p>
            <a:r>
              <a:rPr lang="sl-SI" sz="2400" b="1" dirty="0" smtClean="0"/>
              <a:t>več </a:t>
            </a:r>
            <a:r>
              <a:rPr lang="sl-SI" sz="2400" b="1" dirty="0"/>
              <a:t>kot le občasne skupne </a:t>
            </a:r>
            <a:r>
              <a:rPr lang="sl-SI" sz="2400" b="1" dirty="0" smtClean="0"/>
              <a:t>ure</a:t>
            </a:r>
            <a:endParaRPr lang="sl-SI" sz="2400" dirty="0"/>
          </a:p>
          <a:p>
            <a:r>
              <a:rPr lang="sl-SI" sz="2400" dirty="0"/>
              <a:t>npr. </a:t>
            </a:r>
            <a:r>
              <a:rPr lang="sl-SI" sz="2400" i="1" dirty="0"/>
              <a:t>sistematična uporaba tujejezične literature pri vseh predmetih </a:t>
            </a:r>
            <a:r>
              <a:rPr lang="sl-SI" sz="2400" dirty="0" smtClean="0"/>
              <a:t>(</a:t>
            </a:r>
            <a:r>
              <a:rPr lang="sl-SI" sz="2400" dirty="0" smtClean="0">
                <a:sym typeface="Wingdings 3"/>
              </a:rPr>
              <a:t> </a:t>
            </a:r>
            <a:r>
              <a:rPr lang="sl-SI" sz="2400" dirty="0" smtClean="0">
                <a:sym typeface="Wingdings 3" pitchFamily="18" charset="2"/>
              </a:rPr>
              <a:t>avtentična raba jezika …) …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46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71562"/>
          </a:xfrm>
          <a:solidFill>
            <a:schemeClr val="accent6"/>
          </a:solidFill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SPORAZUMEVANJE (v J1 in TJ)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kot </a:t>
            </a:r>
            <a:r>
              <a:rPr lang="sl-SI" dirty="0" err="1" smtClean="0">
                <a:solidFill>
                  <a:schemeClr val="bg1"/>
                </a:solidFill>
                <a:latin typeface="Arial Rounded MT Bold" pitchFamily="34" charset="0"/>
              </a:rPr>
              <a:t>kroskurikularna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kompetenca (</a:t>
            </a:r>
            <a:r>
              <a:rPr lang="sl-SI" dirty="0" smtClean="0">
                <a:solidFill>
                  <a:schemeClr val="bg1"/>
                </a:solidFill>
                <a:latin typeface="Blackadder ITC"/>
              </a:rPr>
              <a:t>~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</a:t>
            </a:r>
            <a:r>
              <a:rPr lang="sl-SI" dirty="0" smtClean="0">
                <a:solidFill>
                  <a:schemeClr val="bg1"/>
                </a:solidFill>
                <a:latin typeface="Blackadder ITC"/>
              </a:rPr>
              <a:t>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cilj)</a:t>
            </a:r>
            <a:endParaRPr lang="sl-SI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123" name="Ograda besedila 3"/>
          <p:cNvSpPr>
            <a:spLocks noGrp="1"/>
          </p:cNvSpPr>
          <p:nvPr>
            <p:ph type="body" idx="1"/>
          </p:nvPr>
        </p:nvSpPr>
        <p:spPr>
          <a:xfrm>
            <a:off x="376239" y="1609725"/>
            <a:ext cx="3763962" cy="928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sl-SI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JEZIKI</a:t>
            </a:r>
          </a:p>
          <a:p>
            <a:pPr algn="ctr">
              <a:spcBef>
                <a:spcPts val="0"/>
              </a:spcBef>
              <a:defRPr/>
            </a:pPr>
            <a:r>
              <a:rPr lang="sl-SI" sz="20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(slovenščina in </a:t>
            </a:r>
            <a:r>
              <a:rPr lang="sl-SI" sz="200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TUJI JEZIK)</a:t>
            </a:r>
            <a:endParaRPr lang="sl-SI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340" name="Ograda vsebine 4"/>
          <p:cNvSpPr>
            <a:spLocks noGrp="1"/>
          </p:cNvSpPr>
          <p:nvPr>
            <p:ph sz="half" idx="2"/>
          </p:nvPr>
        </p:nvSpPr>
        <p:spPr>
          <a:xfrm>
            <a:off x="468313" y="3429000"/>
            <a:ext cx="3671887" cy="1584325"/>
          </a:xfr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Tx/>
              <a:buNone/>
            </a:pPr>
            <a:r>
              <a:rPr lang="sl-SI" b="1" smtClean="0">
                <a:solidFill>
                  <a:srgbClr val="C00000"/>
                </a:solidFill>
              </a:rPr>
              <a:t>V vsebino usmerjeno </a:t>
            </a:r>
            <a:r>
              <a:rPr lang="sl-SI" smtClean="0"/>
              <a:t>(</a:t>
            </a:r>
            <a:r>
              <a:rPr lang="sl-SI" smtClean="0">
                <a:solidFill>
                  <a:srgbClr val="C00000"/>
                </a:solidFill>
              </a:rPr>
              <a:t>na vsebino osredinjeno</a:t>
            </a:r>
            <a:r>
              <a:rPr lang="sl-SI" smtClean="0"/>
              <a:t>) učenje jezikov (J1 in TJ)</a:t>
            </a:r>
          </a:p>
        </p:txBody>
      </p:sp>
      <p:sp>
        <p:nvSpPr>
          <p:cNvPr id="10245" name="Ograda besedila 5"/>
          <p:cNvSpPr>
            <a:spLocks noGrp="1"/>
          </p:cNvSpPr>
          <p:nvPr>
            <p:ph type="body" sz="quarter" idx="3"/>
          </p:nvPr>
        </p:nvSpPr>
        <p:spPr>
          <a:xfrm>
            <a:off x="4714875" y="1609725"/>
            <a:ext cx="3970338" cy="928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sl-SI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NEJEZIKOVNI </a:t>
            </a:r>
          </a:p>
          <a:p>
            <a:pPr algn="ctr">
              <a:spcBef>
                <a:spcPts val="0"/>
              </a:spcBef>
              <a:defRPr/>
            </a:pPr>
            <a:r>
              <a:rPr lang="sl-SI" sz="200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predmeti</a:t>
            </a:r>
          </a:p>
        </p:txBody>
      </p:sp>
      <p:sp>
        <p:nvSpPr>
          <p:cNvPr id="10246" name="Ograda vsebine 6"/>
          <p:cNvSpPr>
            <a:spLocks noGrp="1"/>
          </p:cNvSpPr>
          <p:nvPr>
            <p:ph sz="quarter" idx="4"/>
          </p:nvPr>
        </p:nvSpPr>
        <p:spPr>
          <a:xfrm>
            <a:off x="4673600" y="3429000"/>
            <a:ext cx="3929063" cy="1512888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sl-SI" b="1" dirty="0" smtClean="0">
                <a:solidFill>
                  <a:srgbClr val="C00000"/>
                </a:solidFill>
              </a:rPr>
              <a:t>Jezikovno ozaveščeno </a:t>
            </a:r>
            <a:r>
              <a:rPr lang="sl-SI" dirty="0" smtClean="0"/>
              <a:t>učenje nejezikovnih oz. vsebinskih predmetov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376238" y="5805488"/>
            <a:ext cx="83915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l-SI" sz="2400" dirty="0">
                <a:sym typeface="Wingdings 3"/>
              </a:rPr>
              <a:t> </a:t>
            </a:r>
            <a:r>
              <a:rPr lang="sl-SI" sz="2400" dirty="0"/>
              <a:t> npr. </a:t>
            </a:r>
            <a:r>
              <a:rPr lang="sl-SI" sz="2400" b="1" dirty="0">
                <a:solidFill>
                  <a:schemeClr val="accent6"/>
                </a:solidFill>
              </a:rPr>
              <a:t>razvijanje strokovne pismenosti  v materinščini in tujih jezikih </a:t>
            </a:r>
            <a:r>
              <a:rPr lang="sl-SI" sz="2000" dirty="0"/>
              <a:t>(</a:t>
            </a:r>
            <a:r>
              <a:rPr lang="sl-SI" sz="2000" dirty="0">
                <a:sym typeface="Wingdings"/>
              </a:rPr>
              <a:t></a:t>
            </a:r>
            <a:r>
              <a:rPr lang="sl-SI" sz="2000" dirty="0"/>
              <a:t>več sodelovanja zunaj pouka kot pri pouku!)</a:t>
            </a:r>
          </a:p>
        </p:txBody>
      </p:sp>
      <p:sp>
        <p:nvSpPr>
          <p:cNvPr id="10" name="Navzdol ukrivljena puščica 9"/>
          <p:cNvSpPr/>
          <p:nvPr/>
        </p:nvSpPr>
        <p:spPr>
          <a:xfrm>
            <a:off x="3124200" y="2538413"/>
            <a:ext cx="3406775" cy="85725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schemeClr val="tx1"/>
              </a:solidFill>
            </a:endParaRPr>
          </a:p>
        </p:txBody>
      </p:sp>
      <p:sp>
        <p:nvSpPr>
          <p:cNvPr id="13" name="Levo ukrivljena puščica 12"/>
          <p:cNvSpPr/>
          <p:nvPr/>
        </p:nvSpPr>
        <p:spPr>
          <a:xfrm rot="5400000">
            <a:off x="4249738" y="3344863"/>
            <a:ext cx="928687" cy="3500437"/>
          </a:xfrm>
          <a:prstGeom prst="curvedLeftArrow">
            <a:avLst>
              <a:gd name="adj1" fmla="val 25000"/>
              <a:gd name="adj2" fmla="val 52402"/>
              <a:gd name="adj3" fmla="val 25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schemeClr val="tx1"/>
              </a:solidFill>
            </a:endParaRPr>
          </a:p>
        </p:txBody>
      </p:sp>
      <p:sp>
        <p:nvSpPr>
          <p:cNvPr id="3" name="Zaobljeni pravokotnik 2"/>
          <p:cNvSpPr/>
          <p:nvPr/>
        </p:nvSpPr>
        <p:spPr>
          <a:xfrm>
            <a:off x="6464300" y="4724400"/>
            <a:ext cx="1995488" cy="10810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500"/>
              </a:lnSpc>
              <a:defRPr/>
            </a:pPr>
            <a:r>
              <a:rPr lang="sl-SI" sz="2400" b="1" dirty="0">
                <a:solidFill>
                  <a:srgbClr val="000099"/>
                </a:solidFill>
                <a:latin typeface="Arial Narrow" pitchFamily="34" charset="0"/>
              </a:rPr>
              <a:t>nezavedno </a:t>
            </a:r>
            <a:r>
              <a:rPr lang="sl-SI" sz="2400" b="1" i="1" dirty="0" err="1">
                <a:solidFill>
                  <a:srgbClr val="000099"/>
                </a:solidFill>
                <a:latin typeface="Arial Narrow" pitchFamily="34" charset="0"/>
              </a:rPr>
              <a:t>vs</a:t>
            </a:r>
            <a:r>
              <a:rPr lang="sl-SI" sz="2400" b="1" dirty="0">
                <a:solidFill>
                  <a:srgbClr val="000099"/>
                </a:solidFill>
                <a:latin typeface="Arial Narrow" pitchFamily="34" charset="0"/>
              </a:rPr>
              <a:t>. zavedno </a:t>
            </a:r>
            <a:r>
              <a:rPr lang="sl-SI" sz="2400" b="1" dirty="0" smtClean="0">
                <a:solidFill>
                  <a:srgbClr val="000099"/>
                </a:solidFill>
                <a:latin typeface="Arial Narrow" pitchFamily="34" charset="0"/>
              </a:rPr>
              <a:t>modeliranje?</a:t>
            </a:r>
            <a:endParaRPr lang="sl-SI" sz="24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07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  <a:ln w="38100">
            <a:solidFill>
              <a:schemeClr val="accent3">
                <a:lumMod val="85000"/>
              </a:schemeClr>
            </a:solidFill>
          </a:ln>
        </p:spPr>
        <p:txBody>
          <a:bodyPr/>
          <a:lstStyle/>
          <a:p>
            <a:pPr algn="ctr"/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dirty="0" smtClean="0">
                <a:latin typeface="Arial Rounded MT Bold" pitchFamily="34" charset="0"/>
              </a:rPr>
              <a:t>RAZVOJNA </a:t>
            </a:r>
            <a:r>
              <a:rPr lang="sl-SI" sz="2800" dirty="0">
                <a:latin typeface="Arial Rounded MT Bold" pitchFamily="34" charset="0"/>
              </a:rPr>
              <a:t>NALOGA ZA DECEMBER 2011:  </a:t>
            </a:r>
            <a:br>
              <a:rPr lang="sl-SI" sz="2800" dirty="0">
                <a:latin typeface="Arial Rounded MT Bold" pitchFamily="34" charset="0"/>
              </a:rPr>
            </a:br>
            <a:r>
              <a:rPr lang="sl-SI" sz="2800" dirty="0">
                <a:latin typeface="Arial Rounded MT Bold" pitchFamily="34" charset="0"/>
              </a:rPr>
              <a:t>Strokovna ekskurzija kot </a:t>
            </a:r>
            <a:r>
              <a:rPr lang="sl-SI" sz="2800" dirty="0" err="1">
                <a:latin typeface="Arial Rounded MT Bold" pitchFamily="34" charset="0"/>
              </a:rPr>
              <a:t>kroskurikularna</a:t>
            </a:r>
            <a:r>
              <a:rPr lang="sl-SI" sz="2800" dirty="0">
                <a:latin typeface="Arial Rounded MT Bold" pitchFamily="34" charset="0"/>
              </a:rPr>
              <a:t> medkulturna dejavnost</a:t>
            </a:r>
            <a:br>
              <a:rPr lang="sl-SI" sz="2800" dirty="0">
                <a:latin typeface="Arial Rounded MT Bold" pitchFamily="34" charset="0"/>
              </a:rPr>
            </a:br>
            <a:r>
              <a:rPr lang="sl-SI" sz="2400" dirty="0"/>
              <a:t>Nosilci: šolski PT (VPT, KTJ in TU) oz. KTJ in </a:t>
            </a:r>
            <a:r>
              <a:rPr lang="sl-SI" sz="2400" dirty="0" smtClean="0"/>
              <a:t>TU (projekt OUTJ)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737098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r>
              <a:rPr lang="sl-SI" sz="2400" b="1" dirty="0"/>
              <a:t>Izdelajte načrt za medkulturno in </a:t>
            </a:r>
            <a:r>
              <a:rPr lang="sl-SI" sz="2400" b="1" dirty="0" err="1"/>
              <a:t>medpredmetno</a:t>
            </a:r>
            <a:r>
              <a:rPr lang="sl-SI" sz="2400" b="1" dirty="0"/>
              <a:t> </a:t>
            </a:r>
            <a:r>
              <a:rPr lang="sl-SI" sz="2400" b="1" dirty="0">
                <a:solidFill>
                  <a:srgbClr val="C00000"/>
                </a:solidFill>
              </a:rPr>
              <a:t>strokovno ekskurzijo</a:t>
            </a:r>
            <a:r>
              <a:rPr lang="sl-SI" sz="2400" b="1" dirty="0"/>
              <a:t>, ki bo izvedena kot </a:t>
            </a:r>
            <a:r>
              <a:rPr lang="sl-SI" sz="2400" b="1" dirty="0">
                <a:solidFill>
                  <a:srgbClr val="C00000"/>
                </a:solidFill>
              </a:rPr>
              <a:t>(kros)</a:t>
            </a:r>
            <a:r>
              <a:rPr lang="sl-SI" sz="2400" b="1" dirty="0" err="1">
                <a:solidFill>
                  <a:srgbClr val="C00000"/>
                </a:solidFill>
              </a:rPr>
              <a:t>kurikularna</a:t>
            </a:r>
            <a:r>
              <a:rPr lang="sl-SI" sz="2400" b="1" dirty="0">
                <a:solidFill>
                  <a:srgbClr val="C00000"/>
                </a:solidFill>
              </a:rPr>
              <a:t> povezava</a:t>
            </a:r>
            <a:r>
              <a:rPr lang="sl-SI" sz="2400" b="1" dirty="0"/>
              <a:t>, v kateri ima(jo) tuji jezik(i) nosilno ali vsaj poudarjeno vlogo. </a:t>
            </a:r>
            <a:endParaRPr lang="sl-SI" sz="2400" dirty="0"/>
          </a:p>
          <a:p>
            <a:pPr marL="0" indent="0">
              <a:buNone/>
            </a:pPr>
            <a:endParaRPr lang="sl-SI" sz="2400" dirty="0"/>
          </a:p>
          <a:p>
            <a:r>
              <a:rPr lang="sl-SI" sz="2400" i="1" dirty="0"/>
              <a:t>Upoštevajte spodnjo predlogo. Deli, označeni z *, </a:t>
            </a:r>
            <a:r>
              <a:rPr lang="sl-SI" sz="2400" i="1" u="sng" dirty="0"/>
              <a:t>niso</a:t>
            </a:r>
            <a:r>
              <a:rPr lang="sl-SI" sz="2400" i="1" dirty="0"/>
              <a:t> obvezni.</a:t>
            </a:r>
            <a:endParaRPr lang="sl-SI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0385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35988" cy="633412"/>
          </a:xfrm>
          <a:solidFill>
            <a:srgbClr val="000066">
              <a:alpha val="79999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sl-SI" smtClean="0">
                <a:solidFill>
                  <a:schemeClr val="bg1"/>
                </a:solidFill>
                <a:latin typeface="Arial Rounded MT Bold" pitchFamily="34" charset="0"/>
              </a:rPr>
              <a:t>INTEGRATIVNI KURIKUL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3829050" cy="4321175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sl-SI" sz="2000" b="1" smtClean="0">
              <a:solidFill>
                <a:srgbClr val="CC0000"/>
              </a:solidFill>
              <a:latin typeface="Arial Rounded MT Bold" pitchFamily="34" charset="0"/>
            </a:endParaRPr>
          </a:p>
          <a:p>
            <a:pPr eaLnBrk="1" hangingPunct="1">
              <a:buFontTx/>
              <a:buNone/>
            </a:pPr>
            <a:endParaRPr lang="sl-SI" sz="2000" b="1" smtClean="0">
              <a:solidFill>
                <a:srgbClr val="CC0000"/>
              </a:solidFill>
            </a:endParaRP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900113" y="4724400"/>
            <a:ext cx="576262" cy="5048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?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179388" y="5229225"/>
            <a:ext cx="431800" cy="4333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?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187450" y="5084763"/>
            <a:ext cx="576263" cy="5762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AN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1763713" y="4868863"/>
            <a:ext cx="792162" cy="7937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SLO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2555875" y="4868863"/>
            <a:ext cx="792163" cy="79216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MAT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1692275" y="4365625"/>
            <a:ext cx="504825" cy="5048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BIO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3348038" y="5157788"/>
            <a:ext cx="576262" cy="503237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NE</a:t>
            </a: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484438" y="4076700"/>
            <a:ext cx="576262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KEM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2916238" y="4437063"/>
            <a:ext cx="504825" cy="503237"/>
          </a:xfrm>
          <a:prstGeom prst="ellipse">
            <a:avLst/>
          </a:prstGeom>
          <a:solidFill>
            <a:srgbClr val="9E2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GEO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2195513" y="4508500"/>
            <a:ext cx="576262" cy="503238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FIZ</a:t>
            </a:r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611188" y="5157788"/>
            <a:ext cx="576262" cy="503237"/>
          </a:xfrm>
          <a:prstGeom prst="ellipse">
            <a:avLst/>
          </a:prstGeom>
          <a:solidFill>
            <a:srgbClr val="00C0B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ZG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3924300" y="5157788"/>
            <a:ext cx="576263" cy="503237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ŠVZ</a:t>
            </a: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468313" y="4868863"/>
            <a:ext cx="360362" cy="3603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GL</a:t>
            </a:r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3276600" y="4797425"/>
            <a:ext cx="431800" cy="360363"/>
          </a:xfrm>
          <a:prstGeom prst="ellipse">
            <a:avLst/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LUM</a:t>
            </a:r>
          </a:p>
        </p:txBody>
      </p:sp>
      <p:sp>
        <p:nvSpPr>
          <p:cNvPr id="9234" name="Oval 18"/>
          <p:cNvSpPr>
            <a:spLocks noChangeArrowheads="1"/>
          </p:cNvSpPr>
          <p:nvPr/>
        </p:nvSpPr>
        <p:spPr bwMode="auto">
          <a:xfrm flipH="1">
            <a:off x="1476375" y="472440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INF</a:t>
            </a:r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2051050" y="4076700"/>
            <a:ext cx="431800" cy="360363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FIL</a:t>
            </a:r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1258888" y="4437063"/>
            <a:ext cx="360362" cy="358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SOC</a:t>
            </a:r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auto">
          <a:xfrm>
            <a:off x="611188" y="4508500"/>
            <a:ext cx="431800" cy="360363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PS</a:t>
            </a:r>
          </a:p>
        </p:txBody>
      </p:sp>
      <p:sp>
        <p:nvSpPr>
          <p:cNvPr id="39958" name="Oval 22"/>
          <p:cNvSpPr>
            <a:spLocks noChangeArrowheads="1"/>
          </p:cNvSpPr>
          <p:nvPr/>
        </p:nvSpPr>
        <p:spPr bwMode="auto">
          <a:xfrm>
            <a:off x="4429125" y="1857375"/>
            <a:ext cx="4429125" cy="3948113"/>
          </a:xfrm>
          <a:prstGeom prst="ellipse">
            <a:avLst/>
          </a:prstGeom>
          <a:gradFill flip="none" rotWithShape="1">
            <a:gsLst>
              <a:gs pos="0">
                <a:schemeClr val="accent6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  <p:sp>
        <p:nvSpPr>
          <p:cNvPr id="83993" name="Oval 23"/>
          <p:cNvSpPr>
            <a:spLocks noChangeArrowheads="1"/>
          </p:cNvSpPr>
          <p:nvPr/>
        </p:nvSpPr>
        <p:spPr bwMode="auto">
          <a:xfrm>
            <a:off x="6156325" y="3213100"/>
            <a:ext cx="792163" cy="793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SLO</a:t>
            </a:r>
          </a:p>
        </p:txBody>
      </p:sp>
      <p:sp>
        <p:nvSpPr>
          <p:cNvPr id="83994" name="Oval 24"/>
          <p:cNvSpPr>
            <a:spLocks noChangeArrowheads="1"/>
          </p:cNvSpPr>
          <p:nvPr/>
        </p:nvSpPr>
        <p:spPr bwMode="auto">
          <a:xfrm>
            <a:off x="6227763" y="4292600"/>
            <a:ext cx="792162" cy="792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MAT</a:t>
            </a:r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5572125" y="3860800"/>
            <a:ext cx="58420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AN</a:t>
            </a:r>
          </a:p>
        </p:txBody>
      </p:sp>
      <p:sp>
        <p:nvSpPr>
          <p:cNvPr id="83996" name="Oval 26"/>
          <p:cNvSpPr>
            <a:spLocks noChangeArrowheads="1"/>
          </p:cNvSpPr>
          <p:nvPr/>
        </p:nvSpPr>
        <p:spPr bwMode="auto">
          <a:xfrm>
            <a:off x="7019925" y="3860800"/>
            <a:ext cx="57626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NE</a:t>
            </a:r>
          </a:p>
        </p:txBody>
      </p:sp>
      <p:sp>
        <p:nvSpPr>
          <p:cNvPr id="83997" name="Oval 27"/>
          <p:cNvSpPr>
            <a:spLocks noChangeArrowheads="1"/>
          </p:cNvSpPr>
          <p:nvPr/>
        </p:nvSpPr>
        <p:spPr bwMode="auto">
          <a:xfrm>
            <a:off x="5435600" y="3213100"/>
            <a:ext cx="57626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KEM</a:t>
            </a:r>
          </a:p>
        </p:txBody>
      </p:sp>
      <p:sp>
        <p:nvSpPr>
          <p:cNvPr id="9244" name="Oval 28"/>
          <p:cNvSpPr>
            <a:spLocks noChangeArrowheads="1"/>
          </p:cNvSpPr>
          <p:nvPr/>
        </p:nvSpPr>
        <p:spPr bwMode="auto">
          <a:xfrm>
            <a:off x="6084888" y="24923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GEO</a:t>
            </a:r>
          </a:p>
        </p:txBody>
      </p:sp>
      <p:sp>
        <p:nvSpPr>
          <p:cNvPr id="83999" name="Oval 29"/>
          <p:cNvSpPr>
            <a:spLocks noChangeArrowheads="1"/>
          </p:cNvSpPr>
          <p:nvPr/>
        </p:nvSpPr>
        <p:spPr bwMode="auto">
          <a:xfrm>
            <a:off x="6877050" y="2781300"/>
            <a:ext cx="57626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ŠVZ</a:t>
            </a:r>
          </a:p>
        </p:txBody>
      </p:sp>
      <p:sp>
        <p:nvSpPr>
          <p:cNvPr id="9246" name="Oval 30"/>
          <p:cNvSpPr>
            <a:spLocks noChangeArrowheads="1"/>
          </p:cNvSpPr>
          <p:nvPr/>
        </p:nvSpPr>
        <p:spPr bwMode="auto">
          <a:xfrm>
            <a:off x="5435600" y="4724400"/>
            <a:ext cx="57626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ZG</a:t>
            </a:r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7019925" y="4868863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FIZ</a:t>
            </a:r>
          </a:p>
        </p:txBody>
      </p:sp>
      <p:sp>
        <p:nvSpPr>
          <p:cNvPr id="9248" name="Oval 32"/>
          <p:cNvSpPr>
            <a:spLocks noChangeArrowheads="1"/>
          </p:cNvSpPr>
          <p:nvPr/>
        </p:nvSpPr>
        <p:spPr bwMode="auto">
          <a:xfrm>
            <a:off x="7596188" y="4292600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BIO</a:t>
            </a:r>
          </a:p>
        </p:txBody>
      </p:sp>
      <p:sp>
        <p:nvSpPr>
          <p:cNvPr id="84003" name="Oval 33"/>
          <p:cNvSpPr>
            <a:spLocks noChangeArrowheads="1"/>
          </p:cNvSpPr>
          <p:nvPr/>
        </p:nvSpPr>
        <p:spPr bwMode="auto">
          <a:xfrm>
            <a:off x="7308850" y="3284538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ZG</a:t>
            </a:r>
          </a:p>
        </p:txBody>
      </p:sp>
      <p:sp>
        <p:nvSpPr>
          <p:cNvPr id="9250" name="Oval 34"/>
          <p:cNvSpPr>
            <a:spLocks noChangeArrowheads="1"/>
          </p:cNvSpPr>
          <p:nvPr/>
        </p:nvSpPr>
        <p:spPr bwMode="auto">
          <a:xfrm>
            <a:off x="5148263" y="4292600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SOC</a:t>
            </a:r>
          </a:p>
        </p:txBody>
      </p:sp>
      <p:sp>
        <p:nvSpPr>
          <p:cNvPr id="84005" name="Oval 35"/>
          <p:cNvSpPr>
            <a:spLocks noChangeArrowheads="1"/>
          </p:cNvSpPr>
          <p:nvPr/>
        </p:nvSpPr>
        <p:spPr bwMode="auto">
          <a:xfrm>
            <a:off x="4932363" y="3644900"/>
            <a:ext cx="4318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1400">
                <a:solidFill>
                  <a:srgbClr val="002060"/>
                </a:solidFill>
              </a:rPr>
              <a:t>PS</a:t>
            </a:r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6084888" y="5157788"/>
            <a:ext cx="4318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l-SI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FIL</a:t>
            </a:r>
          </a:p>
        </p:txBody>
      </p:sp>
      <p:sp>
        <p:nvSpPr>
          <p:cNvPr id="84007" name="Oval 37"/>
          <p:cNvSpPr>
            <a:spLocks noChangeArrowheads="1"/>
          </p:cNvSpPr>
          <p:nvPr/>
        </p:nvSpPr>
        <p:spPr bwMode="auto">
          <a:xfrm>
            <a:off x="5364163" y="270827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1400">
                <a:solidFill>
                  <a:srgbClr val="002060"/>
                </a:solidFill>
              </a:rPr>
              <a:t>GL</a:t>
            </a:r>
          </a:p>
        </p:txBody>
      </p:sp>
      <p:sp>
        <p:nvSpPr>
          <p:cNvPr id="84008" name="Oval 38"/>
          <p:cNvSpPr>
            <a:spLocks noChangeArrowheads="1"/>
          </p:cNvSpPr>
          <p:nvPr/>
        </p:nvSpPr>
        <p:spPr bwMode="auto">
          <a:xfrm flipH="1">
            <a:off x="7885113" y="37893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1400">
                <a:solidFill>
                  <a:srgbClr val="002060"/>
                </a:solidFill>
              </a:rPr>
              <a:t>INF</a:t>
            </a:r>
          </a:p>
        </p:txBody>
      </p:sp>
      <p:sp>
        <p:nvSpPr>
          <p:cNvPr id="84009" name="Oval 39"/>
          <p:cNvSpPr>
            <a:spLocks noChangeArrowheads="1"/>
          </p:cNvSpPr>
          <p:nvPr/>
        </p:nvSpPr>
        <p:spPr bwMode="auto">
          <a:xfrm>
            <a:off x="6659563" y="2276475"/>
            <a:ext cx="576262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84010" name="Line 40"/>
          <p:cNvSpPr>
            <a:spLocks noChangeShapeType="1"/>
          </p:cNvSpPr>
          <p:nvPr/>
        </p:nvSpPr>
        <p:spPr bwMode="auto">
          <a:xfrm>
            <a:off x="5364163" y="3933825"/>
            <a:ext cx="1728787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1" name="Line 41"/>
          <p:cNvSpPr>
            <a:spLocks noChangeShapeType="1"/>
          </p:cNvSpPr>
          <p:nvPr/>
        </p:nvSpPr>
        <p:spPr bwMode="auto">
          <a:xfrm flipV="1">
            <a:off x="5292725" y="3500438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2" name="Line 42"/>
          <p:cNvSpPr>
            <a:spLocks noChangeShapeType="1"/>
          </p:cNvSpPr>
          <p:nvPr/>
        </p:nvSpPr>
        <p:spPr bwMode="auto">
          <a:xfrm flipV="1">
            <a:off x="5076825" y="2924175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3" name="Line 43"/>
          <p:cNvSpPr>
            <a:spLocks noChangeShapeType="1"/>
          </p:cNvSpPr>
          <p:nvPr/>
        </p:nvSpPr>
        <p:spPr bwMode="auto">
          <a:xfrm flipH="1">
            <a:off x="5867400" y="4005263"/>
            <a:ext cx="5762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4" name="Line 44"/>
          <p:cNvSpPr>
            <a:spLocks noChangeShapeType="1"/>
          </p:cNvSpPr>
          <p:nvPr/>
        </p:nvSpPr>
        <p:spPr bwMode="auto">
          <a:xfrm flipH="1">
            <a:off x="6084888" y="3860800"/>
            <a:ext cx="2159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5" name="Line 45"/>
          <p:cNvSpPr>
            <a:spLocks noChangeShapeType="1"/>
          </p:cNvSpPr>
          <p:nvPr/>
        </p:nvSpPr>
        <p:spPr bwMode="auto">
          <a:xfrm flipH="1">
            <a:off x="5500688" y="3714750"/>
            <a:ext cx="72072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6" name="Line 46"/>
          <p:cNvSpPr>
            <a:spLocks noChangeShapeType="1"/>
          </p:cNvSpPr>
          <p:nvPr/>
        </p:nvSpPr>
        <p:spPr bwMode="auto">
          <a:xfrm flipV="1">
            <a:off x="6011863" y="4797425"/>
            <a:ext cx="2889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7" name="Line 47"/>
          <p:cNvSpPr>
            <a:spLocks noChangeShapeType="1"/>
          </p:cNvSpPr>
          <p:nvPr/>
        </p:nvSpPr>
        <p:spPr bwMode="auto">
          <a:xfrm flipH="1">
            <a:off x="6300788" y="5013325"/>
            <a:ext cx="1428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8" name="Line 48"/>
          <p:cNvSpPr>
            <a:spLocks noChangeShapeType="1"/>
          </p:cNvSpPr>
          <p:nvPr/>
        </p:nvSpPr>
        <p:spPr bwMode="auto">
          <a:xfrm flipV="1">
            <a:off x="6948488" y="4221163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19" name="Line 49"/>
          <p:cNvSpPr>
            <a:spLocks noChangeShapeType="1"/>
          </p:cNvSpPr>
          <p:nvPr/>
        </p:nvSpPr>
        <p:spPr bwMode="auto">
          <a:xfrm>
            <a:off x="6732588" y="40052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0" name="Line 50"/>
          <p:cNvSpPr>
            <a:spLocks noChangeShapeType="1"/>
          </p:cNvSpPr>
          <p:nvPr/>
        </p:nvSpPr>
        <p:spPr bwMode="auto">
          <a:xfrm flipH="1">
            <a:off x="6804025" y="32131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1" name="Line 51"/>
          <p:cNvSpPr>
            <a:spLocks noChangeShapeType="1"/>
          </p:cNvSpPr>
          <p:nvPr/>
        </p:nvSpPr>
        <p:spPr bwMode="auto">
          <a:xfrm flipH="1">
            <a:off x="5867400" y="2852738"/>
            <a:ext cx="2889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2" name="Line 52"/>
          <p:cNvSpPr>
            <a:spLocks noChangeShapeType="1"/>
          </p:cNvSpPr>
          <p:nvPr/>
        </p:nvSpPr>
        <p:spPr bwMode="auto">
          <a:xfrm flipH="1">
            <a:off x="6948488" y="35734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3" name="Line 53"/>
          <p:cNvSpPr>
            <a:spLocks noChangeShapeType="1"/>
          </p:cNvSpPr>
          <p:nvPr/>
        </p:nvSpPr>
        <p:spPr bwMode="auto">
          <a:xfrm flipH="1">
            <a:off x="6084888" y="3644900"/>
            <a:ext cx="12954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4" name="Line 54"/>
          <p:cNvSpPr>
            <a:spLocks noChangeShapeType="1"/>
          </p:cNvSpPr>
          <p:nvPr/>
        </p:nvSpPr>
        <p:spPr bwMode="auto">
          <a:xfrm flipH="1" flipV="1">
            <a:off x="5724525" y="2997200"/>
            <a:ext cx="16557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5" name="Line 55"/>
          <p:cNvSpPr>
            <a:spLocks noChangeShapeType="1"/>
          </p:cNvSpPr>
          <p:nvPr/>
        </p:nvSpPr>
        <p:spPr bwMode="auto">
          <a:xfrm flipH="1" flipV="1">
            <a:off x="6443663" y="2852738"/>
            <a:ext cx="8651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6" name="Line 56"/>
          <p:cNvSpPr>
            <a:spLocks noChangeShapeType="1"/>
          </p:cNvSpPr>
          <p:nvPr/>
        </p:nvSpPr>
        <p:spPr bwMode="auto">
          <a:xfrm flipH="1" flipV="1">
            <a:off x="7164388" y="2636838"/>
            <a:ext cx="5032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7" name="Line 57"/>
          <p:cNvSpPr>
            <a:spLocks noChangeShapeType="1"/>
          </p:cNvSpPr>
          <p:nvPr/>
        </p:nvSpPr>
        <p:spPr bwMode="auto">
          <a:xfrm>
            <a:off x="7740650" y="3716338"/>
            <a:ext cx="360363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8" name="Line 58"/>
          <p:cNvSpPr>
            <a:spLocks noChangeShapeType="1"/>
          </p:cNvSpPr>
          <p:nvPr/>
        </p:nvSpPr>
        <p:spPr bwMode="auto">
          <a:xfrm flipH="1">
            <a:off x="7524750" y="3716338"/>
            <a:ext cx="71438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29" name="Line 59"/>
          <p:cNvSpPr>
            <a:spLocks noChangeShapeType="1"/>
          </p:cNvSpPr>
          <p:nvPr/>
        </p:nvSpPr>
        <p:spPr bwMode="auto">
          <a:xfrm flipH="1">
            <a:off x="7308850" y="3716338"/>
            <a:ext cx="142875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30" name="Line 60"/>
          <p:cNvSpPr>
            <a:spLocks noChangeShapeType="1"/>
          </p:cNvSpPr>
          <p:nvPr/>
        </p:nvSpPr>
        <p:spPr bwMode="auto">
          <a:xfrm>
            <a:off x="7596188" y="3716338"/>
            <a:ext cx="1444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4031" name="Line 61"/>
          <p:cNvSpPr>
            <a:spLocks noChangeShapeType="1"/>
          </p:cNvSpPr>
          <p:nvPr/>
        </p:nvSpPr>
        <p:spPr bwMode="auto">
          <a:xfrm flipH="1">
            <a:off x="5364163" y="3716338"/>
            <a:ext cx="20161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66622" name="AutoShape 62"/>
          <p:cNvSpPr>
            <a:spLocks noChangeArrowheads="1"/>
          </p:cNvSpPr>
          <p:nvPr/>
        </p:nvSpPr>
        <p:spPr bwMode="auto">
          <a:xfrm>
            <a:off x="285750" y="1071563"/>
            <a:ext cx="4035425" cy="1357312"/>
          </a:xfrm>
          <a:prstGeom prst="downArrowCallout">
            <a:avLst>
              <a:gd name="adj1" fmla="val 79442"/>
              <a:gd name="adj2" fmla="val 79442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75000"/>
              </a:lnSpc>
              <a:defRPr/>
            </a:pPr>
            <a:r>
              <a:rPr lang="sl-SI" sz="2800" dirty="0" err="1">
                <a:solidFill>
                  <a:schemeClr val="accent6"/>
                </a:solidFill>
                <a:latin typeface="Arial Rounded MT Bold" pitchFamily="34" charset="0"/>
              </a:rPr>
              <a:t>Kurikul</a:t>
            </a:r>
            <a:r>
              <a:rPr lang="sl-SI" sz="2800" dirty="0">
                <a:solidFill>
                  <a:schemeClr val="accent6"/>
                </a:solidFill>
                <a:latin typeface="Arial Rounded MT Bold" pitchFamily="34" charset="0"/>
              </a:rPr>
              <a:t>, osredinjen </a:t>
            </a:r>
          </a:p>
          <a:p>
            <a:pPr algn="ctr">
              <a:lnSpc>
                <a:spcPct val="75000"/>
              </a:lnSpc>
              <a:defRPr/>
            </a:pPr>
            <a:r>
              <a:rPr lang="sl-SI" sz="2800" dirty="0">
                <a:solidFill>
                  <a:schemeClr val="accent6"/>
                </a:solidFill>
                <a:latin typeface="Arial Rounded MT Bold" pitchFamily="34" charset="0"/>
              </a:rPr>
              <a:t>na predmete</a:t>
            </a:r>
          </a:p>
        </p:txBody>
      </p:sp>
      <p:sp>
        <p:nvSpPr>
          <p:cNvPr id="84033" name="Oval 63"/>
          <p:cNvSpPr>
            <a:spLocks noChangeArrowheads="1"/>
          </p:cNvSpPr>
          <p:nvPr/>
        </p:nvSpPr>
        <p:spPr bwMode="auto">
          <a:xfrm>
            <a:off x="7092950" y="4437063"/>
            <a:ext cx="4318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1400">
                <a:solidFill>
                  <a:srgbClr val="002060"/>
                </a:solidFill>
              </a:rPr>
              <a:t>LUM</a:t>
            </a:r>
          </a:p>
        </p:txBody>
      </p:sp>
      <p:sp>
        <p:nvSpPr>
          <p:cNvPr id="84034" name="Line 64"/>
          <p:cNvSpPr>
            <a:spLocks noChangeShapeType="1"/>
          </p:cNvSpPr>
          <p:nvPr/>
        </p:nvSpPr>
        <p:spPr bwMode="auto">
          <a:xfrm flipH="1">
            <a:off x="7235825" y="3789363"/>
            <a:ext cx="2889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sl-SI"/>
          </a:p>
        </p:txBody>
      </p:sp>
      <p:sp>
        <p:nvSpPr>
          <p:cNvPr id="66625" name="AutoShape 65"/>
          <p:cNvSpPr>
            <a:spLocks noChangeArrowheads="1"/>
          </p:cNvSpPr>
          <p:nvPr/>
        </p:nvSpPr>
        <p:spPr bwMode="auto">
          <a:xfrm>
            <a:off x="4429125" y="1071563"/>
            <a:ext cx="4357688" cy="1357312"/>
          </a:xfrm>
          <a:prstGeom prst="downArrowCallout">
            <a:avLst>
              <a:gd name="adj1" fmla="val 92149"/>
              <a:gd name="adj2" fmla="val 92149"/>
              <a:gd name="adj3" fmla="val 16667"/>
              <a:gd name="adj4" fmla="val 66667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ts val="2700"/>
              </a:lnSpc>
              <a:defRPr/>
            </a:pPr>
            <a:r>
              <a:rPr lang="sl-SI" sz="2800" b="1" spc="500" dirty="0" err="1">
                <a:solidFill>
                  <a:schemeClr val="accent6"/>
                </a:solidFill>
                <a:latin typeface="Arial Rounded MT Bold" pitchFamily="34" charset="0"/>
              </a:rPr>
              <a:t>Integrativni</a:t>
            </a:r>
            <a:r>
              <a:rPr lang="sl-SI" sz="2800" b="1" spc="500" dirty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</a:p>
          <a:p>
            <a:pPr algn="ctr">
              <a:lnSpc>
                <a:spcPts val="2700"/>
              </a:lnSpc>
              <a:defRPr/>
            </a:pPr>
            <a:r>
              <a:rPr lang="sl-SI" sz="2800" b="1" spc="500" dirty="0" err="1">
                <a:solidFill>
                  <a:schemeClr val="accent6"/>
                </a:solidFill>
                <a:latin typeface="Arial Rounded MT Bold" pitchFamily="34" charset="0"/>
              </a:rPr>
              <a:t>kurikul</a:t>
            </a:r>
            <a:endParaRPr lang="sl-SI" sz="2800" b="1" spc="5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graphicFrame>
        <p:nvGraphicFramePr>
          <p:cNvPr id="66" name="Diagram 65"/>
          <p:cNvGraphicFramePr/>
          <p:nvPr/>
        </p:nvGraphicFramePr>
        <p:xfrm>
          <a:off x="0" y="2071678"/>
          <a:ext cx="5214974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" name="PoljeZBesedilom 66"/>
          <p:cNvSpPr txBox="1"/>
          <p:nvPr/>
        </p:nvSpPr>
        <p:spPr>
          <a:xfrm>
            <a:off x="285750" y="5857875"/>
            <a:ext cx="8572500" cy="769938"/>
          </a:xfrm>
          <a:prstGeom prst="rect">
            <a:avLst/>
          </a:prstGeom>
          <a:solidFill>
            <a:schemeClr val="accent6"/>
          </a:solidFill>
          <a:ln w="38100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200" b="1" dirty="0">
                <a:solidFill>
                  <a:schemeClr val="bg1"/>
                </a:solidFill>
                <a:latin typeface="Arial" charset="0"/>
              </a:rPr>
              <a:t>Kako poglobljeno razumemo povezave oz. interakcije med predmeti? Kaj jih usmerja? Od kod prihajajo “pobude” zanje?</a:t>
            </a:r>
          </a:p>
        </p:txBody>
      </p:sp>
    </p:spTree>
    <p:extLst>
      <p:ext uri="{BB962C8B-B14F-4D97-AF65-F5344CB8AC3E}">
        <p14:creationId xmlns:p14="http://schemas.microsoft.com/office/powerpoint/2010/main" val="1418643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654050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SISTEM KURIKULARNIH POVEZAV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741286"/>
              </p:ext>
            </p:extLst>
          </p:nvPr>
        </p:nvGraphicFramePr>
        <p:xfrm>
          <a:off x="214282" y="1214422"/>
          <a:ext cx="8715436" cy="47637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3325"/>
                <a:gridCol w="673325"/>
                <a:gridCol w="673325"/>
                <a:gridCol w="908981"/>
                <a:gridCol w="723310"/>
                <a:gridCol w="723310"/>
                <a:gridCol w="723310"/>
                <a:gridCol w="723310"/>
                <a:gridCol w="723310"/>
                <a:gridCol w="723310"/>
                <a:gridCol w="723310"/>
                <a:gridCol w="723310"/>
              </a:tblGrid>
              <a:tr h="924664">
                <a:tc gridSpan="4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ENOPREDMETNE</a:t>
                      </a:r>
                    </a:p>
                    <a:p>
                      <a:pPr algn="ctr"/>
                      <a:r>
                        <a:rPr lang="sl-SI" sz="2400" dirty="0" err="1" smtClean="0"/>
                        <a:t>monodisciplinarne</a:t>
                      </a:r>
                      <a:endParaRPr lang="sl-SI" sz="24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VEČPREDMETNE</a:t>
                      </a:r>
                    </a:p>
                    <a:p>
                      <a:pPr algn="ctr"/>
                      <a:r>
                        <a:rPr lang="sl-SI" sz="2400" dirty="0" err="1" smtClean="0"/>
                        <a:t>pluridisciplinarne</a:t>
                      </a:r>
                      <a:endParaRPr lang="sl-SI" sz="24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522637">
                <a:tc gridSpan="4"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>
                          <a:solidFill>
                            <a:schemeClr val="tx1"/>
                          </a:solidFill>
                        </a:rPr>
                        <a:t>INTRAdisciplinarne</a:t>
                      </a:r>
                      <a:endParaRPr lang="sl-SI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znotraj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>
                          <a:solidFill>
                            <a:schemeClr val="tx1"/>
                          </a:solidFill>
                        </a:rPr>
                        <a:t>MULTIdisciplinarne</a:t>
                      </a:r>
                      <a:endParaRPr lang="sl-SI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mnogo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RAZNOpredmetne</a:t>
                      </a:r>
                      <a:r>
                        <a:rPr lang="sl-SI" sz="2200" b="1" dirty="0" smtClean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/>
                        <a:t>INTERdisciplinarne</a:t>
                      </a:r>
                      <a:endParaRPr lang="sl-SI" sz="2200" b="1" dirty="0" smtClean="0"/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med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150236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/>
                        <a:t>vertikalne</a:t>
                      </a:r>
                    </a:p>
                    <a:p>
                      <a:pPr algn="ctr"/>
                      <a:endParaRPr lang="sl-SI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/>
                        <a:t>horizon</a:t>
                      </a:r>
                      <a:r>
                        <a:rPr lang="sl-SI" sz="2000" b="1" dirty="0" smtClean="0"/>
                        <a:t>-talne</a:t>
                      </a:r>
                    </a:p>
                    <a:p>
                      <a:pPr algn="ctr"/>
                      <a:endParaRPr lang="sl-SI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dirty="0" smtClean="0"/>
                        <a:t>vertikalne</a:t>
                      </a:r>
                      <a:endParaRPr lang="sl-SI" sz="2000" b="1" dirty="0">
                        <a:solidFill>
                          <a:srgbClr val="C00000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dirty="0" err="1" smtClean="0"/>
                        <a:t>horizon</a:t>
                      </a:r>
                      <a:r>
                        <a:rPr lang="sl-SI" sz="2000" b="1" dirty="0" smtClean="0"/>
                        <a:t>-talne</a:t>
                      </a:r>
                      <a:endParaRPr lang="sl-SI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dirty="0" smtClean="0"/>
                        <a:t>vertikalne</a:t>
                      </a:r>
                      <a:endParaRPr lang="sl-SI" sz="20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dirty="0" err="1" smtClean="0"/>
                        <a:t>horizon</a:t>
                      </a:r>
                      <a:r>
                        <a:rPr lang="sl-SI" sz="2000" b="1" dirty="0" smtClean="0"/>
                        <a:t>-talne</a:t>
                      </a:r>
                      <a:endParaRPr lang="sl-SI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1239452"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chemeClr val="accent6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chemeClr val="accent6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chemeClr val="accent6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chemeClr val="accent6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rgbClr val="C00000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rgbClr val="C00000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rgbClr val="C00000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rgbClr val="C00000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delne</a:t>
                      </a:r>
                      <a:endParaRPr lang="sl-SI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celovite</a:t>
                      </a:r>
                      <a:endParaRPr lang="sl-SI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492" name="PoljeZBesedilom 4"/>
          <p:cNvSpPr txBox="1">
            <a:spLocks noChangeArrowheads="1"/>
          </p:cNvSpPr>
          <p:nvPr/>
        </p:nvSpPr>
        <p:spPr bwMode="auto">
          <a:xfrm>
            <a:off x="2643188" y="6143625"/>
            <a:ext cx="3714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sl-SI" b="1">
                <a:solidFill>
                  <a:srgbClr val="C00000"/>
                </a:solidFill>
              </a:rPr>
              <a:t>celovite = kroskurikularne</a:t>
            </a:r>
          </a:p>
        </p:txBody>
      </p:sp>
    </p:spTree>
    <p:extLst>
      <p:ext uri="{BB962C8B-B14F-4D97-AF65-F5344CB8AC3E}">
        <p14:creationId xmlns:p14="http://schemas.microsoft.com/office/powerpoint/2010/main" val="160559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449779"/>
              </p:ext>
            </p:extLst>
          </p:nvPr>
        </p:nvGraphicFramePr>
        <p:xfrm>
          <a:off x="214313" y="928688"/>
          <a:ext cx="8715376" cy="57948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8936"/>
                <a:gridCol w="2893220"/>
                <a:gridCol w="2893220"/>
              </a:tblGrid>
              <a:tr h="822868"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ENOPREDMETNE</a:t>
                      </a:r>
                    </a:p>
                    <a:p>
                      <a:pPr algn="ctr"/>
                      <a:r>
                        <a:rPr lang="sl-SI" sz="2400" dirty="0" err="1" smtClean="0"/>
                        <a:t>monodisciplinarne</a:t>
                      </a:r>
                      <a:endParaRPr lang="sl-SI" sz="2400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VEČPREDMETNE</a:t>
                      </a:r>
                    </a:p>
                    <a:p>
                      <a:pPr algn="ctr"/>
                      <a:r>
                        <a:rPr lang="sl-SI" sz="2400" dirty="0" err="1" smtClean="0"/>
                        <a:t>pluridisciplinarne</a:t>
                      </a:r>
                      <a:endParaRPr lang="sl-SI" sz="2400" dirty="0"/>
                    </a:p>
                  </a:txBody>
                  <a:tcPr marL="91439" marR="91439" marT="45715" marB="4571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432610">
                <a:tc gridSpan="3">
                  <a:txBody>
                    <a:bodyPr/>
                    <a:lstStyle/>
                    <a:p>
                      <a:pPr algn="ctr"/>
                      <a:r>
                        <a:rPr lang="sl-SI" sz="2200" b="1" i="1" dirty="0" smtClean="0">
                          <a:solidFill>
                            <a:schemeClr val="accent6"/>
                          </a:solidFill>
                        </a:rPr>
                        <a:t>število predmetov</a:t>
                      </a:r>
                      <a:endParaRPr lang="sl-SI" sz="2200" b="1" i="1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l-SI" sz="22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744563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C00000"/>
                          </a:solidFill>
                        </a:rPr>
                        <a:t>EN predmet</a:t>
                      </a:r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sl-SI" sz="2200" b="1" dirty="0" smtClean="0">
                          <a:solidFill>
                            <a:srgbClr val="C00000"/>
                          </a:solidFill>
                        </a:rPr>
                        <a:t>VEČ predmetov = </a:t>
                      </a: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sl-SI" sz="1600" b="1" dirty="0" smtClean="0">
                          <a:solidFill>
                            <a:srgbClr val="C00000"/>
                          </a:solidFill>
                        </a:rPr>
                        <a:t>več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 kot eden </a:t>
                      </a:r>
                      <a:r>
                        <a:rPr lang="sl-SI" sz="1600" b="0" dirty="0" smtClean="0">
                          <a:solidFill>
                            <a:schemeClr val="accent6"/>
                          </a:solidFill>
                        </a:rPr>
                        <a:t>=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l-SI" sz="1600" b="1" i="0" dirty="0" smtClean="0">
                          <a:solidFill>
                            <a:schemeClr val="accent6"/>
                          </a:solidFill>
                        </a:rPr>
                        <a:t>DVA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; </a:t>
                      </a:r>
                      <a:r>
                        <a:rPr lang="sl-SI" sz="1600" b="1" dirty="0" smtClean="0">
                          <a:solidFill>
                            <a:srgbClr val="C00000"/>
                          </a:solidFill>
                        </a:rPr>
                        <a:t>več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 kot dva </a:t>
                      </a:r>
                      <a:r>
                        <a:rPr lang="sl-SI" sz="1600" b="1" i="1" dirty="0" smtClean="0">
                          <a:solidFill>
                            <a:schemeClr val="accent6"/>
                          </a:solidFill>
                        </a:rPr>
                        <a:t>= </a:t>
                      </a:r>
                      <a:r>
                        <a:rPr lang="sl-SI" sz="1600" b="1" i="0" dirty="0" smtClean="0">
                          <a:solidFill>
                            <a:schemeClr val="accent6"/>
                          </a:solidFill>
                        </a:rPr>
                        <a:t>TRIJE, ŠTIRJE …, VSI</a:t>
                      </a: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157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>
                          <a:solidFill>
                            <a:schemeClr val="tx1"/>
                          </a:solidFill>
                        </a:rPr>
                        <a:t>INTRAdisciplinarne</a:t>
                      </a:r>
                      <a:endParaRPr lang="sl-SI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znotraj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>
                          <a:solidFill>
                            <a:schemeClr val="tx1"/>
                          </a:solidFill>
                        </a:rPr>
                        <a:t>MULTIdisciplinarne</a:t>
                      </a:r>
                      <a:endParaRPr lang="sl-SI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mnogo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RAZNOpredmetne</a:t>
                      </a:r>
                      <a:r>
                        <a:rPr lang="sl-SI" sz="2200" b="1" dirty="0" smtClean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err="1" smtClean="0"/>
                        <a:t>INTERdisciplinarne</a:t>
                      </a:r>
                      <a:endParaRPr lang="sl-SI" sz="2200" b="1" dirty="0" smtClean="0"/>
                    </a:p>
                    <a:p>
                      <a:pPr algn="ctr"/>
                      <a:r>
                        <a:rPr lang="sl-SI" sz="2200" b="1" u="sng" dirty="0" err="1" smtClean="0">
                          <a:solidFill>
                            <a:srgbClr val="C00000"/>
                          </a:solidFill>
                        </a:rPr>
                        <a:t>med</a:t>
                      </a:r>
                      <a:r>
                        <a:rPr lang="sl-SI" sz="2200" b="1" dirty="0" err="1" smtClean="0">
                          <a:solidFill>
                            <a:srgbClr val="C00000"/>
                          </a:solidFill>
                        </a:rPr>
                        <a:t>predmetne</a:t>
                      </a:r>
                      <a:endParaRPr lang="sl-SI" sz="22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algn="ctr"/>
                      <a:r>
                        <a:rPr lang="sl-SI" sz="2000" b="1" i="1" dirty="0" smtClean="0">
                          <a:solidFill>
                            <a:schemeClr val="accent6"/>
                          </a:solidFill>
                        </a:rPr>
                        <a:t>narava povezanosti </a:t>
                      </a:r>
                      <a:endParaRPr lang="sl-SI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i="1" dirty="0" smtClean="0">
                          <a:solidFill>
                            <a:schemeClr val="accent6"/>
                          </a:solidFill>
                        </a:rPr>
                        <a:t>narava povezanosti / interakcije med njimi</a:t>
                      </a:r>
                      <a:endParaRPr lang="sl-SI" sz="2000" b="1" i="1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l-SI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98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dva, več ali vse izvajalce </a:t>
                      </a:r>
                      <a:r>
                        <a:rPr lang="sl-SI" sz="2000" b="1" dirty="0" smtClean="0">
                          <a:solidFill>
                            <a:srgbClr val="C00000"/>
                          </a:solidFill>
                        </a:rPr>
                        <a:t>istega predmeta</a:t>
                      </a:r>
                      <a:r>
                        <a:rPr lang="sl-SI" sz="2000" b="1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v dveh, več ali vseh oddelkih na šoli </a:t>
                      </a:r>
                      <a:r>
                        <a:rPr lang="sl-SI" sz="2000" b="1" dirty="0" smtClean="0">
                          <a:solidFill>
                            <a:srgbClr val="C00000"/>
                          </a:solidFill>
                        </a:rPr>
                        <a:t>povezuje isti/enak učni cilj, dejavnost, pristop …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(višja kakovost učnega procesa, razbremenitev učiteljev</a:t>
                      </a:r>
                      <a:r>
                        <a:rPr lang="sl-SI" sz="1600" b="1" baseline="0" dirty="0" smtClean="0">
                          <a:solidFill>
                            <a:schemeClr val="accent6"/>
                          </a:solidFill>
                        </a:rPr>
                        <a:t> itd.</a:t>
                      </a: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)</a:t>
                      </a:r>
                      <a:endParaRPr lang="sl-SI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sl-SI" sz="2000" b="1" dirty="0" smtClean="0">
                          <a:solidFill>
                            <a:srgbClr val="C00000"/>
                          </a:solidFill>
                        </a:rPr>
                        <a:t>SKUPNI cilj, dejavnost, pristop …, ki predmete povezuje</a:t>
                      </a:r>
                      <a:r>
                        <a:rPr lang="sl-SI" sz="2000" b="1" baseline="0" dirty="0" smtClean="0">
                          <a:solidFill>
                            <a:srgbClr val="C00000"/>
                          </a:solidFill>
                        </a:rPr>
                        <a:t> OD ZUNAJ</a:t>
                      </a:r>
                      <a:endParaRPr lang="sl-SI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(vsak</a:t>
                      </a:r>
                      <a:r>
                        <a:rPr lang="sl-SI" sz="1600" b="1" baseline="0" dirty="0" smtClean="0">
                          <a:solidFill>
                            <a:schemeClr val="accent6"/>
                          </a:solidFill>
                        </a:rPr>
                        <a:t> predmet ga lahko doseže sam, vendar ne tako dobro, tj. ne s tako dobrimi učnimi rezultati dijakov)</a:t>
                      </a:r>
                      <a:endParaRPr lang="sl-SI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sl-SI" sz="2000" b="1" dirty="0" smtClean="0">
                          <a:solidFill>
                            <a:srgbClr val="C00000"/>
                          </a:solidFill>
                        </a:rPr>
                        <a:t>SKUPNI, že 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sl-SI" sz="2000" b="1" dirty="0" smtClean="0">
                          <a:solidFill>
                            <a:srgbClr val="C00000"/>
                          </a:solidFill>
                        </a:rPr>
                        <a:t>integrirani učni cilj, ki predmete povezuje</a:t>
                      </a:r>
                      <a:r>
                        <a:rPr lang="sl-SI" sz="2000" b="1" baseline="0" dirty="0" smtClean="0">
                          <a:solidFill>
                            <a:srgbClr val="C00000"/>
                          </a:solidFill>
                        </a:rPr>
                        <a:t> OD ZNOTRAJ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endParaRPr lang="sl-SI" sz="1600" b="1" dirty="0" smtClean="0">
                        <a:solidFill>
                          <a:schemeClr val="accent6"/>
                        </a:solidFill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sl-SI" sz="1600" b="1" dirty="0" smtClean="0">
                          <a:solidFill>
                            <a:schemeClr val="accent6"/>
                          </a:solidFill>
                        </a:rPr>
                        <a:t>(noben predmet ga ne more doseči sam, ker je cilj preveč kompleksen)</a:t>
                      </a:r>
                      <a:endParaRPr lang="sl-SI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5375" cy="654050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SISTEM KURIKULARNIH POVEZAV</a:t>
            </a:r>
          </a:p>
        </p:txBody>
      </p:sp>
    </p:spTree>
    <p:extLst>
      <p:ext uri="{BB962C8B-B14F-4D97-AF65-F5344CB8AC3E}">
        <p14:creationId xmlns:p14="http://schemas.microsoft.com/office/powerpoint/2010/main" val="51648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slov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95745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sl-SI" dirty="0" err="1" smtClean="0">
                <a:solidFill>
                  <a:schemeClr val="bg1"/>
                </a:solidFill>
                <a:latin typeface="Arial Rounded MT Bold" pitchFamily="34" charset="0"/>
              </a:rPr>
              <a:t>Kurikularno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SITO SMISELNOSTI:</a:t>
            </a:r>
            <a:endParaRPr lang="sl-SI" sz="2400" dirty="0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61443" name="Ograda vsebine 6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392612" cy="4824412"/>
          </a:xfrm>
        </p:spPr>
        <p:txBody>
          <a:bodyPr/>
          <a:lstStyle/>
          <a:p>
            <a:pPr>
              <a:lnSpc>
                <a:spcPct val="85000"/>
              </a:lnSpc>
              <a:buFontTx/>
              <a:buNone/>
            </a:pPr>
            <a:r>
              <a:rPr lang="sl-SI" sz="2400" dirty="0" smtClean="0"/>
              <a:t>Pomembna zahteva - in hkrati omejitev - je </a:t>
            </a:r>
            <a:r>
              <a:rPr lang="sl-SI" sz="2400" b="1" dirty="0" smtClean="0">
                <a:solidFill>
                  <a:schemeClr val="accent2"/>
                </a:solidFill>
              </a:rPr>
              <a:t>spoštovanje integritete posameznih disciplin ter ohranjanje in vzdrževanje ustreznega ravnovesja med njimi</a:t>
            </a:r>
            <a:r>
              <a:rPr lang="sl-SI" sz="2400" dirty="0" smtClean="0"/>
              <a:t>, predvsem pa morajo biti </a:t>
            </a:r>
            <a:r>
              <a:rPr lang="sl-SI" sz="2400" dirty="0" err="1" smtClean="0"/>
              <a:t>kurikularne</a:t>
            </a:r>
            <a:r>
              <a:rPr lang="sl-SI" sz="2400" dirty="0" smtClean="0"/>
              <a:t> povezave:</a:t>
            </a:r>
          </a:p>
          <a:p>
            <a:pPr>
              <a:lnSpc>
                <a:spcPct val="0"/>
              </a:lnSpc>
              <a:spcBef>
                <a:spcPct val="0"/>
              </a:spcBef>
              <a:buFontTx/>
              <a:buNone/>
            </a:pPr>
            <a:r>
              <a:rPr lang="sl-SI" sz="2400" dirty="0" smtClean="0"/>
              <a:t> </a:t>
            </a:r>
          </a:p>
          <a:p>
            <a:pPr>
              <a:lnSpc>
                <a:spcPct val="85000"/>
              </a:lnSpc>
            </a:pPr>
            <a:endParaRPr lang="sl-SI" sz="2400" dirty="0" smtClean="0"/>
          </a:p>
          <a:p>
            <a:endParaRPr lang="sl-SI" dirty="0" smtClean="0"/>
          </a:p>
        </p:txBody>
      </p:sp>
      <p:sp>
        <p:nvSpPr>
          <p:cNvPr id="8" name="Ograda vsebine 7"/>
          <p:cNvSpPr>
            <a:spLocks noGrp="1"/>
          </p:cNvSpPr>
          <p:nvPr>
            <p:ph sz="half" idx="2"/>
          </p:nvPr>
        </p:nvSpPr>
        <p:spPr>
          <a:xfrm>
            <a:off x="4787900" y="1485207"/>
            <a:ext cx="4038600" cy="2591865"/>
          </a:xfrm>
          <a:solidFill>
            <a:schemeClr val="accent3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pPr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sl-SI" sz="2400" b="1" dirty="0" smtClean="0"/>
              <a:t>vključevati</a:t>
            </a:r>
            <a:r>
              <a:rPr lang="sl-SI" sz="2400" b="1" dirty="0" smtClean="0">
                <a:solidFill>
                  <a:srgbClr val="CC0000"/>
                </a:solidFill>
              </a:rPr>
              <a:t> vse korake učenja in </a:t>
            </a:r>
            <a:r>
              <a:rPr lang="sl-SI" sz="2400" b="1" dirty="0" smtClean="0">
                <a:solidFill>
                  <a:srgbClr val="CC0000"/>
                </a:solidFill>
                <a:latin typeface="Arial Rounded MT Bold" pitchFamily="34" charset="0"/>
              </a:rPr>
              <a:t>VSE FAZE UČNEGA PROCESA</a:t>
            </a:r>
            <a:r>
              <a:rPr lang="sl-SI" sz="2400" dirty="0" smtClean="0">
                <a:latin typeface="Arial Rounded MT Bold" pitchFamily="34" charset="0"/>
              </a:rPr>
              <a:t> </a:t>
            </a:r>
            <a:r>
              <a:rPr lang="sl-SI" sz="2400" dirty="0" smtClean="0"/>
              <a:t>vključno z </a:t>
            </a:r>
            <a:r>
              <a:rPr lang="sl-SI" sz="2400" b="1" dirty="0" smtClean="0"/>
              <a:t>ugotavljanjem doseganja učnih ciljev</a:t>
            </a:r>
            <a:r>
              <a:rPr lang="sl-SI" sz="2400" dirty="0" smtClean="0"/>
              <a:t>, tj. </a:t>
            </a:r>
            <a:r>
              <a:rPr lang="sl-SI" sz="2400" u="sng" dirty="0" smtClean="0"/>
              <a:t>s preverjanjem in ocenjevanjem učnih rezultatov</a:t>
            </a:r>
          </a:p>
          <a:p>
            <a:pPr>
              <a:defRPr/>
            </a:pPr>
            <a:endParaRPr lang="sl-SI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4077566"/>
            <a:ext cx="4392364" cy="236351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solidFill>
              <a:schemeClr val="accent3">
                <a:lumMod val="9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sl-SI" sz="2400" b="1" dirty="0"/>
              <a:t>skladne z</a:t>
            </a:r>
            <a:r>
              <a:rPr lang="sl-SI" sz="2400" b="1" dirty="0">
                <a:solidFill>
                  <a:srgbClr val="CC0000"/>
                </a:solidFill>
              </a:rPr>
              <a:t> </a:t>
            </a:r>
            <a:r>
              <a:rPr lang="sl-SI" sz="2400" b="1" dirty="0">
                <a:solidFill>
                  <a:srgbClr val="CC0000"/>
                </a:solidFill>
                <a:latin typeface="Arial Rounded MT Bold" pitchFamily="34" charset="0"/>
              </a:rPr>
              <a:t>UČNIMI CILJI </a:t>
            </a:r>
            <a:r>
              <a:rPr lang="sl-SI" sz="2400" b="1" dirty="0">
                <a:solidFill>
                  <a:srgbClr val="CC0000"/>
                </a:solidFill>
              </a:rPr>
              <a:t>celotnega </a:t>
            </a:r>
            <a:r>
              <a:rPr lang="sl-SI" sz="2400" b="1" dirty="0" err="1">
                <a:solidFill>
                  <a:srgbClr val="CC0000"/>
                </a:solidFill>
              </a:rPr>
              <a:t>kurikula</a:t>
            </a:r>
            <a:r>
              <a:rPr lang="sl-SI" sz="2400" b="1" dirty="0">
                <a:solidFill>
                  <a:srgbClr val="CC0000"/>
                </a:solidFill>
              </a:rPr>
              <a:t> </a:t>
            </a:r>
            <a:r>
              <a:rPr lang="sl-SI" sz="2400" dirty="0">
                <a:solidFill>
                  <a:srgbClr val="CC0000"/>
                </a:solidFill>
              </a:rPr>
              <a:t>(tj. </a:t>
            </a:r>
            <a:r>
              <a:rPr lang="sl-SI" sz="2400" dirty="0" err="1">
                <a:solidFill>
                  <a:srgbClr val="CC0000"/>
                </a:solidFill>
              </a:rPr>
              <a:t>kurikula</a:t>
            </a:r>
            <a:r>
              <a:rPr lang="sl-SI" sz="2400" dirty="0">
                <a:solidFill>
                  <a:srgbClr val="CC0000"/>
                </a:solidFill>
              </a:rPr>
              <a:t> progama) </a:t>
            </a:r>
            <a:r>
              <a:rPr lang="sl-SI" sz="2400" b="1" dirty="0">
                <a:solidFill>
                  <a:srgbClr val="CC0000"/>
                </a:solidFill>
              </a:rPr>
              <a:t>in </a:t>
            </a:r>
            <a:r>
              <a:rPr lang="sl-SI" sz="2400" dirty="0">
                <a:solidFill>
                  <a:srgbClr val="CC0000"/>
                </a:solidFill>
              </a:rPr>
              <a:t>(</a:t>
            </a:r>
            <a:r>
              <a:rPr lang="sl-SI" sz="2400" dirty="0" err="1">
                <a:solidFill>
                  <a:srgbClr val="CC0000"/>
                </a:solidFill>
              </a:rPr>
              <a:t>kurikula</a:t>
            </a:r>
            <a:r>
              <a:rPr lang="sl-SI" sz="2400" dirty="0">
                <a:solidFill>
                  <a:srgbClr val="CC0000"/>
                </a:solidFill>
              </a:rPr>
              <a:t>)</a:t>
            </a:r>
            <a:r>
              <a:rPr lang="sl-SI" sz="2400" b="1" dirty="0">
                <a:solidFill>
                  <a:srgbClr val="CC0000"/>
                </a:solidFill>
              </a:rPr>
              <a:t> predmetov oz. s pričakovanimi učnimi rezultati </a:t>
            </a:r>
            <a:r>
              <a:rPr lang="sl-SI" sz="2400" dirty="0">
                <a:solidFill>
                  <a:srgbClr val="CC0000"/>
                </a:solidFill>
              </a:rPr>
              <a:t>(in standardi znanja),</a:t>
            </a:r>
            <a:r>
              <a:rPr lang="sl-SI" sz="2400" dirty="0"/>
              <a:t> </a:t>
            </a:r>
            <a:endParaRPr lang="sl-SI" sz="2400" kern="0" dirty="0">
              <a:latin typeface="+mn-lt"/>
            </a:endParaRPr>
          </a:p>
        </p:txBody>
      </p:sp>
      <p:sp>
        <p:nvSpPr>
          <p:cNvPr id="10" name="Ograda vsebine 7"/>
          <p:cNvSpPr txBox="1">
            <a:spLocks/>
          </p:cNvSpPr>
          <p:nvPr/>
        </p:nvSpPr>
        <p:spPr bwMode="auto">
          <a:xfrm>
            <a:off x="4787900" y="4126488"/>
            <a:ext cx="39671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defRPr/>
            </a:pPr>
            <a:r>
              <a:rPr lang="sl-SI" sz="2400" kern="0" dirty="0">
                <a:latin typeface="+mn-lt"/>
              </a:rPr>
              <a:t>ter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sl-SI" sz="2400" b="1" kern="0" dirty="0">
                <a:solidFill>
                  <a:srgbClr val="C00000"/>
                </a:solidFill>
                <a:latin typeface="+mn-lt"/>
              </a:rPr>
              <a:t>prenosljive v nove učne situacije </a:t>
            </a:r>
            <a:r>
              <a:rPr lang="sl-SI" sz="2400" kern="0" dirty="0">
                <a:solidFill>
                  <a:srgbClr val="000000"/>
                </a:solidFill>
                <a:latin typeface="+mn-lt"/>
              </a:rPr>
              <a:t>(na druge dijake in </a:t>
            </a:r>
            <a:r>
              <a:rPr lang="sl-SI" sz="2400" kern="0" dirty="0" smtClean="0">
                <a:solidFill>
                  <a:srgbClr val="000000"/>
                </a:solidFill>
                <a:latin typeface="+mn-lt"/>
              </a:rPr>
              <a:t>učitelje/šole).</a:t>
            </a:r>
            <a:endParaRPr lang="sl-SI" sz="2400" kern="0" dirty="0">
              <a:latin typeface="+mn-lt"/>
            </a:endParaRPr>
          </a:p>
        </p:txBody>
      </p:sp>
      <p:pic>
        <p:nvPicPr>
          <p:cNvPr id="9" name="Picture 4" descr="http://tbn2.google.com/images?q=tbn:CH9SP8QJ1PpLsM:http://www.royalindustriesinc.com/images/bakeware/roy%2520ws%25201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94275" cy="971448"/>
          </a:xfrm>
          <a:prstGeom prst="roundRect">
            <a:avLst>
              <a:gd name="adj" fmla="val 16667"/>
            </a:avLst>
          </a:prstGeom>
          <a:ln w="38100">
            <a:solidFill>
              <a:schemeClr val="accent6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449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ysonjc.com/wp-content/uploads/2007/06/team-work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6254" t="2401" r="8553" b="2839"/>
          <a:stretch/>
        </p:blipFill>
        <p:spPr bwMode="auto">
          <a:xfrm>
            <a:off x="4941854" y="2006843"/>
            <a:ext cx="3849340" cy="464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5" name="PoljeZBesedilom 7"/>
          <p:cNvSpPr txBox="1">
            <a:spLocks noChangeArrowheads="1"/>
          </p:cNvSpPr>
          <p:nvPr/>
        </p:nvSpPr>
        <p:spPr bwMode="auto">
          <a:xfrm>
            <a:off x="395535" y="920754"/>
            <a:ext cx="8391277" cy="95410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l-SI" sz="2800" b="1" dirty="0">
                <a:solidFill>
                  <a:schemeClr val="accent6"/>
                </a:solidFill>
                <a:latin typeface="Arial Rounded MT Bold" pitchFamily="34" charset="0"/>
                <a:cs typeface="Arial" charset="0"/>
              </a:rPr>
              <a:t>Kaj bom </a:t>
            </a:r>
            <a:r>
              <a:rPr lang="sl-SI" sz="2800" b="1" dirty="0" smtClean="0">
                <a:solidFill>
                  <a:schemeClr val="accent6"/>
                </a:solidFill>
                <a:latin typeface="Arial Rounded MT Bold" pitchFamily="34" charset="0"/>
                <a:cs typeface="Arial" charset="0"/>
              </a:rPr>
              <a:t>RAJE naredil</a:t>
            </a:r>
            <a:r>
              <a:rPr lang="sl-SI" sz="2800" b="1" dirty="0">
                <a:solidFill>
                  <a:schemeClr val="accent6"/>
                </a:solidFill>
                <a:latin typeface="Arial Rounded MT Bold" pitchFamily="34" charset="0"/>
                <a:cs typeface="Arial" charset="0"/>
              </a:rPr>
              <a:t>/-a </a:t>
            </a:r>
            <a:endParaRPr lang="sl-SI" sz="2800" b="1" dirty="0" smtClean="0">
              <a:solidFill>
                <a:schemeClr val="accent6"/>
              </a:solidFill>
              <a:latin typeface="Arial Rounded MT Bold" pitchFamily="34" charset="0"/>
              <a:cs typeface="Arial" charset="0"/>
            </a:endParaRPr>
          </a:p>
          <a:p>
            <a:pPr algn="r">
              <a:defRPr/>
            </a:pPr>
            <a:r>
              <a:rPr lang="sl-SI" sz="2800" b="1" dirty="0" smtClean="0">
                <a:solidFill>
                  <a:schemeClr val="accent6"/>
                </a:solidFill>
                <a:latin typeface="Arial Rounded MT Bold" pitchFamily="34" charset="0"/>
                <a:cs typeface="Arial" charset="0"/>
              </a:rPr>
              <a:t>SKUPAJ s kolegico/kolegom (kot sam/-a)?</a:t>
            </a:r>
            <a:endParaRPr lang="sl-SI" sz="2800" dirty="0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5123" name="Naslov 1"/>
          <p:cNvSpPr>
            <a:spLocks noGrp="1"/>
          </p:cNvSpPr>
          <p:nvPr>
            <p:ph type="title"/>
          </p:nvPr>
        </p:nvSpPr>
        <p:spPr>
          <a:xfrm>
            <a:off x="395535" y="332656"/>
            <a:ext cx="8395658" cy="6429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         Pragmatično</a:t>
            </a: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SITO SMISELNOSTI:</a:t>
            </a:r>
          </a:p>
        </p:txBody>
      </p:sp>
      <p:pic>
        <p:nvPicPr>
          <p:cNvPr id="28677" name="Picture 4" descr="http://tbn2.google.com/images?q=tbn:CH9SP8QJ1PpLsM:http://www.royalindustriesinc.com/images/bakeware/roy%2520ws%25201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7365" y="188641"/>
            <a:ext cx="1094275" cy="971448"/>
          </a:xfrm>
          <a:prstGeom prst="roundRect">
            <a:avLst>
              <a:gd name="adj" fmla="val 16667"/>
            </a:avLst>
          </a:prstGeom>
          <a:ln w="38100">
            <a:solidFill>
              <a:schemeClr val="accent6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3190" name="PoljeZBesedilom 6"/>
          <p:cNvSpPr txBox="1">
            <a:spLocks noChangeArrowheads="1"/>
          </p:cNvSpPr>
          <p:nvPr/>
        </p:nvSpPr>
        <p:spPr bwMode="auto">
          <a:xfrm>
            <a:off x="339177" y="4077072"/>
            <a:ext cx="4584417" cy="954107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sl-SI" sz="2800" b="1" dirty="0">
                <a:solidFill>
                  <a:schemeClr val="accent6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sl-SI" sz="2800" b="1" dirty="0" smtClean="0">
                <a:solidFill>
                  <a:schemeClr val="accent6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Nekaj, česar </a:t>
            </a:r>
            <a:r>
              <a:rPr lang="sl-SI" sz="2800" b="1" dirty="0" smtClean="0">
                <a:solidFill>
                  <a:srgbClr val="C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SAM </a:t>
            </a:r>
          </a:p>
          <a:p>
            <a:pPr eaLnBrk="1" hangingPunct="1"/>
            <a:r>
              <a:rPr lang="sl-SI" sz="2800" b="1" dirty="0" smtClean="0">
                <a:solidFill>
                  <a:srgbClr val="C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NE MOREM </a:t>
            </a:r>
            <a:r>
              <a:rPr lang="sl-SI" sz="2800" b="1" dirty="0">
                <a:solidFill>
                  <a:schemeClr val="accent6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narediti.”</a:t>
            </a:r>
            <a:endParaRPr lang="sl-SI" sz="2800" dirty="0">
              <a:solidFill>
                <a:schemeClr val="accent6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9" name="PoljeZBesedilom 5"/>
          <p:cNvSpPr txBox="1">
            <a:spLocks noChangeArrowheads="1"/>
          </p:cNvSpPr>
          <p:nvPr/>
        </p:nvSpPr>
        <p:spPr bwMode="auto">
          <a:xfrm>
            <a:off x="340278" y="5157192"/>
            <a:ext cx="4574280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800" b="1" dirty="0">
                <a:solidFill>
                  <a:schemeClr val="accent6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“Nekaj, česar </a:t>
            </a:r>
            <a:r>
              <a:rPr lang="sl-SI" sz="2800" b="1" dirty="0" smtClean="0">
                <a:solidFill>
                  <a:srgbClr val="C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SAM </a:t>
            </a:r>
          </a:p>
          <a:p>
            <a:pPr>
              <a:defRPr/>
            </a:pPr>
            <a:r>
              <a:rPr lang="sl-SI" sz="2800" b="1" dirty="0" smtClean="0">
                <a:solidFill>
                  <a:srgbClr val="C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NE MOREM </a:t>
            </a:r>
            <a:r>
              <a:rPr lang="sl-SI" sz="2800" b="1" dirty="0">
                <a:solidFill>
                  <a:schemeClr val="accent6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narediti </a:t>
            </a:r>
            <a:r>
              <a:rPr lang="sl-SI" sz="2800" b="1" dirty="0" smtClean="0">
                <a:solidFill>
                  <a:srgbClr val="C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tako/enako DOBRO.”</a:t>
            </a:r>
            <a:endParaRPr lang="sl-SI" sz="2800" b="1" dirty="0">
              <a:solidFill>
                <a:srgbClr val="C00000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3192" name="Ograda vsebine 2"/>
          <p:cNvSpPr>
            <a:spLocks noGrp="1"/>
          </p:cNvSpPr>
          <p:nvPr>
            <p:ph idx="1"/>
          </p:nvPr>
        </p:nvSpPr>
        <p:spPr>
          <a:xfrm>
            <a:off x="340278" y="2233843"/>
            <a:ext cx="4857960" cy="1160760"/>
          </a:xfrm>
        </p:spPr>
        <p:txBody>
          <a:bodyPr/>
          <a:lstStyle/>
          <a:p>
            <a:pPr>
              <a:spcBef>
                <a:spcPts val="0"/>
              </a:spcBef>
              <a:buFontTx/>
              <a:buNone/>
            </a:pPr>
            <a:r>
              <a:rPr lang="sl-SI" b="1" dirty="0" err="1" smtClean="0">
                <a:solidFill>
                  <a:srgbClr val="C00000"/>
                </a:solidFill>
                <a:latin typeface="Arial Rounded MT Bold" pitchFamily="34" charset="0"/>
              </a:rPr>
              <a:t>Osmislitev</a:t>
            </a:r>
            <a:r>
              <a:rPr lang="sl-SI" b="1" dirty="0" smtClean="0">
                <a:solidFill>
                  <a:srgbClr val="C00000"/>
                </a:solidFill>
                <a:latin typeface="Arial Rounded MT Bold" pitchFamily="34" charset="0"/>
              </a:rPr>
              <a:t> sodelovanja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sl-SI" dirty="0" smtClean="0">
                <a:solidFill>
                  <a:srgbClr val="C00000"/>
                </a:solidFill>
                <a:latin typeface="Arial Narrow" pitchFamily="34" charset="0"/>
              </a:rPr>
              <a:t>in </a:t>
            </a:r>
            <a:r>
              <a:rPr lang="sl-SI" b="1" dirty="0" smtClean="0">
                <a:solidFill>
                  <a:srgbClr val="C00000"/>
                </a:solidFill>
                <a:latin typeface="Arial Rounded MT Bold" pitchFamily="34" charset="0"/>
              </a:rPr>
              <a:t>timskega poučevanja</a:t>
            </a:r>
            <a:endParaRPr lang="sl-SI" b="1" dirty="0" smtClean="0">
              <a:solidFill>
                <a:srgbClr val="C00000"/>
              </a:solidFill>
              <a:latin typeface="Arial Rounded MT Bold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sl-SI" sz="2800" b="1" dirty="0" smtClean="0">
              <a:solidFill>
                <a:srgbClr val="002060"/>
              </a:solidFill>
              <a:latin typeface="Arial Rounded MT Bold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sl-SI" sz="1200" b="1" dirty="0" smtClean="0"/>
          </a:p>
        </p:txBody>
      </p:sp>
      <p:sp>
        <p:nvSpPr>
          <p:cNvPr id="2" name="Desna puščica s črticami 1"/>
          <p:cNvSpPr/>
          <p:nvPr/>
        </p:nvSpPr>
        <p:spPr>
          <a:xfrm rot="5400000">
            <a:off x="2343353" y="3501009"/>
            <a:ext cx="576064" cy="360040"/>
          </a:xfrm>
          <a:prstGeom prst="strip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8071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1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missing puzzle piece.jpg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11983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7170" name="Ograda vsebine 2"/>
          <p:cNvSpPr>
            <a:spLocks noGrp="1"/>
          </p:cNvSpPr>
          <p:nvPr>
            <p:ph idx="1"/>
          </p:nvPr>
        </p:nvSpPr>
        <p:spPr>
          <a:xfrm>
            <a:off x="0" y="3286125"/>
            <a:ext cx="8929688" cy="321468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sl-SI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4000" b="1" dirty="0" smtClean="0">
                <a:solidFill>
                  <a:schemeClr val="accent6"/>
                </a:solidFill>
                <a:latin typeface="Arial Rounded MT Bold" pitchFamily="34" charset="0"/>
              </a:rPr>
              <a:t>Ljudje se po navadi dajo lažje 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4000" b="1" dirty="0" smtClean="0">
                <a:solidFill>
                  <a:schemeClr val="accent6"/>
                </a:solidFill>
                <a:latin typeface="Arial Rounded MT Bold" pitchFamily="34" charset="0"/>
              </a:rPr>
              <a:t>prepričati razlogom, do katerih 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4000" b="1" dirty="0" smtClean="0">
                <a:solidFill>
                  <a:schemeClr val="accent6"/>
                </a:solidFill>
                <a:latin typeface="Arial Rounded MT Bold" pitchFamily="34" charset="0"/>
              </a:rPr>
              <a:t>so prišli sami, kot pa tistim, 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4000" b="1" dirty="0" smtClean="0">
                <a:solidFill>
                  <a:schemeClr val="accent6"/>
                </a:solidFill>
                <a:latin typeface="Arial Rounded MT Bold" pitchFamily="34" charset="0"/>
              </a:rPr>
              <a:t>ki so se jih domislili drugi.</a:t>
            </a:r>
          </a:p>
          <a:p>
            <a:pPr algn="ctr" eaLnBrk="1" hangingPunct="1">
              <a:buFontTx/>
              <a:buNone/>
              <a:defRPr/>
            </a:pPr>
            <a:endParaRPr lang="sl-SI" sz="1200" i="1" dirty="0" smtClean="0">
              <a:solidFill>
                <a:schemeClr val="accent6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sl-SI" sz="2800" i="1" dirty="0" err="1" smtClean="0">
                <a:solidFill>
                  <a:schemeClr val="accent6"/>
                </a:solidFill>
              </a:rPr>
              <a:t>Blaise</a:t>
            </a:r>
            <a:r>
              <a:rPr lang="sl-SI" sz="2800" i="1" dirty="0" smtClean="0">
                <a:solidFill>
                  <a:schemeClr val="accent6"/>
                </a:solidFill>
              </a:rPr>
              <a:t> Pascal</a:t>
            </a:r>
          </a:p>
        </p:txBody>
      </p:sp>
      <p:sp>
        <p:nvSpPr>
          <p:cNvPr id="4" name="Naslov 6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DOBRE PRAKSE?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Transfer in </a:t>
            </a:r>
            <a:r>
              <a:rPr lang="sl-SI" sz="2800" dirty="0" err="1" smtClean="0">
                <a:solidFill>
                  <a:schemeClr val="bg1"/>
                </a:solidFill>
                <a:latin typeface="Arial Rounded MT Bold" pitchFamily="34" charset="0"/>
              </a:rPr>
              <a:t>diseminacija</a:t>
            </a: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 znanja in izkušenj</a:t>
            </a:r>
            <a:endParaRPr lang="sl-SI" dirty="0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3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0-12_KP-TP_StrokovnaPismenost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11-10-12_KP-TP_StrokovnaPismenost</Template>
  <TotalTime>163</TotalTime>
  <Words>1576</Words>
  <Application>Microsoft Office PowerPoint</Application>
  <PresentationFormat>Diaprojekcija na zaslonu (4:3)</PresentationFormat>
  <Paragraphs>315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25" baseType="lpstr">
      <vt:lpstr>11-10-12_KP-TP_StrokovnaPismenost</vt:lpstr>
      <vt:lpstr> Projekt POSODOBITEV KURIKULARNEGA PROCESA  NA OSNOVNIH ŠOLAH IN GIMNAZIJAH </vt:lpstr>
      <vt:lpstr>PowerPointova predstavitev</vt:lpstr>
      <vt:lpstr>INTEGRATIVNI KURIKUL</vt:lpstr>
      <vt:lpstr>SISTEM KURIKULARNIH POVEZAV</vt:lpstr>
      <vt:lpstr>SISTEM KURIKULARNIH POVEZAV</vt:lpstr>
      <vt:lpstr>Kurikularno SITO SMISELNOSTI:</vt:lpstr>
      <vt:lpstr>         Pragmatično SITO SMISELNOSTI:</vt:lpstr>
      <vt:lpstr>PowerPointova predstavitev</vt:lpstr>
      <vt:lpstr>PRIMERI DOBRE PRAKSE? Transfer in diseminacija znanja in izkušenj</vt:lpstr>
      <vt:lpstr>PRIMERI DOBRE PRAKSE?</vt:lpstr>
      <vt:lpstr>PRIMERI DOBRE PRAKSE  Kritično prijateljevanje - Kriteriji za presojo primera (1):</vt:lpstr>
      <vt:lpstr>PRIMERI DOBRE PRAKSE  Kritično prijateljevanje - Kriteriji za presojo primera (2):</vt:lpstr>
      <vt:lpstr>PRIMERI DOBRE PRAKSE  Kritično prijateljevanje - Kriteriji za presojo primera (3):</vt:lpstr>
      <vt:lpstr>Analiza primera po korakih</vt:lpstr>
      <vt:lpstr>Analiza primera po korakih</vt:lpstr>
      <vt:lpstr>Izvedbene dimenzije in/oz. parametri  kurikularne povezave: Koraki pred …</vt:lpstr>
      <vt:lpstr>TEMELJNI ELEMENTI NAČRTA KURIKULARNE POVEZAVE</vt:lpstr>
      <vt:lpstr>Izvedbeni vidiki kurikularnih povezav</vt:lpstr>
      <vt:lpstr>Analiza primera po korakih</vt:lpstr>
      <vt:lpstr>PowerPointova predstavitev</vt:lpstr>
      <vt:lpstr>KLJUČNE KOMPETENCE</vt:lpstr>
      <vt:lpstr>Analiza primera po korakih</vt:lpstr>
      <vt:lpstr>SPORAZUMEVANJE (v J1 in TJ)  kot kroskurikularna kompetenca (~i cilj)</vt:lpstr>
      <vt:lpstr> RAZVOJNA NALOGA ZA DECEMBER 2011:   Strokovna ekskurzija kot kroskurikularna medkulturna dejavnost Nosilci: šolski PT (VPT, KTJ in TU) oz. KTJ in TU (projekt OUTJ)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POSODOBITEV KURIKULARNEGA PROCESA  NA OSNOVNIH ŠOLAH IN GIMNAZIJAH</dc:title>
  <dc:creator>KPavlic</dc:creator>
  <cp:lastModifiedBy>Elena Kecman</cp:lastModifiedBy>
  <cp:revision>27</cp:revision>
  <cp:lastPrinted>2012-03-01T07:28:17Z</cp:lastPrinted>
  <dcterms:created xsi:type="dcterms:W3CDTF">2012-03-01T04:45:12Z</dcterms:created>
  <dcterms:modified xsi:type="dcterms:W3CDTF">2012-03-09T07:50:28Z</dcterms:modified>
</cp:coreProperties>
</file>